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MS)" panose="020B0604020202020204" charset="0"/>
      <p:regular r:id="rId26"/>
    </p:embeddedFont>
    <p:embeddedFont>
      <p:font typeface="Calibri (MS) Bold" panose="020B0604020202020204" charset="0"/>
      <p:regular r:id="rId27"/>
    </p:embeddedFont>
    <p:embeddedFont>
      <p:font typeface="Clear Sans" panose="020B0604020202020204" charset="0"/>
      <p:regular r:id="rId28"/>
    </p:embeddedFont>
    <p:embeddedFont>
      <p:font typeface="Clear Sans Bold" panose="020B0604020202020204" charset="0"/>
      <p:regular r:id="rId29"/>
    </p:embeddedFont>
    <p:embeddedFont>
      <p:font typeface="Impact" panose="020B0806030902050204" pitchFamily="3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RadheKrishna-RadheRadhe/EV_Data-Analysis/tree/main" TargetMode="External"/><Relationship Id="rId3" Type="http://schemas.openxmlformats.org/officeDocument/2006/relationships/image" Target="../media/image2.sv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sdgresources.relx.com/electric-vehicles-evs#:~:text=EVs%20also%20play%20a%20role,which%20has%20significant%20health%20impacts" TargetMode="External"/><Relationship Id="rId3" Type="http://schemas.openxmlformats.org/officeDocument/2006/relationships/image" Target="../media/image2.svg"/><Relationship Id="rId7" Type="http://schemas.openxmlformats.org/officeDocument/2006/relationships/hyperlink" Target="https://catalog.data.gov/dataset/electric-vehicle-population-dat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ata.wa.gov/Transportation/Electric-Vehicle-Population-Data/f6w7-q2d2/about_data" TargetMode="External"/><Relationship Id="rId11" Type="http://schemas.openxmlformats.org/officeDocument/2006/relationships/hyperlink" Target="https://sdgresources.relx.com/goal-13-climate-action" TargetMode="External"/><Relationship Id="rId5" Type="http://schemas.openxmlformats.org/officeDocument/2006/relationships/image" Target="../media/image4.svg"/><Relationship Id="rId10" Type="http://schemas.openxmlformats.org/officeDocument/2006/relationships/hyperlink" Target="https://sdgresources.relx.com/goal-11-sustainable-cities-and-communities" TargetMode="External"/><Relationship Id="rId4" Type="http://schemas.openxmlformats.org/officeDocument/2006/relationships/image" Target="../media/image3.png"/><Relationship Id="rId9" Type="http://schemas.openxmlformats.org/officeDocument/2006/relationships/hyperlink" Target="https://sdgresources.relx.com/goal-7-affordable-and-clean-energ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atalog.data.gov/dataset/electric-vehicle-population-data"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2848281" y="1804229"/>
            <a:ext cx="12697994" cy="4341311"/>
            <a:chOff x="0" y="0"/>
            <a:chExt cx="16930659" cy="5788415"/>
          </a:xfrm>
        </p:grpSpPr>
        <p:sp>
          <p:nvSpPr>
            <p:cNvPr id="21" name="Freeform 21"/>
            <p:cNvSpPr/>
            <p:nvPr/>
          </p:nvSpPr>
          <p:spPr>
            <a:xfrm>
              <a:off x="0" y="0"/>
              <a:ext cx="16930658" cy="5788415"/>
            </a:xfrm>
            <a:custGeom>
              <a:avLst/>
              <a:gdLst/>
              <a:ahLst/>
              <a:cxnLst/>
              <a:rect l="l" t="t" r="r" b="b"/>
              <a:pathLst>
                <a:path w="16930658" h="5788415">
                  <a:moveTo>
                    <a:pt x="0" y="0"/>
                  </a:moveTo>
                  <a:lnTo>
                    <a:pt x="16930658" y="0"/>
                  </a:lnTo>
                  <a:lnTo>
                    <a:pt x="16930658" y="5788415"/>
                  </a:lnTo>
                  <a:lnTo>
                    <a:pt x="0" y="5788415"/>
                  </a:lnTo>
                  <a:close/>
                </a:path>
              </a:pathLst>
            </a:custGeom>
            <a:solidFill>
              <a:srgbClr val="000000">
                <a:alpha val="0"/>
              </a:srgbClr>
            </a:solidFill>
          </p:spPr>
        </p:sp>
        <p:sp>
          <p:nvSpPr>
            <p:cNvPr id="22" name="TextBox 22"/>
            <p:cNvSpPr txBox="1"/>
            <p:nvPr/>
          </p:nvSpPr>
          <p:spPr>
            <a:xfrm>
              <a:off x="0" y="304800"/>
              <a:ext cx="16930659" cy="5483615"/>
            </a:xfrm>
            <a:prstGeom prst="rect">
              <a:avLst/>
            </a:prstGeom>
          </p:spPr>
          <p:txBody>
            <a:bodyPr lIns="0" tIns="0" rIns="0" bIns="0" rtlCol="0" anchor="t"/>
            <a:lstStyle/>
            <a:p>
              <a:pPr algn="ctr">
                <a:lnSpc>
                  <a:spcPts val="14853"/>
                </a:lnSpc>
              </a:pPr>
              <a:r>
                <a:rPr lang="en-US" sz="18114">
                  <a:solidFill>
                    <a:srgbClr val="262F43"/>
                  </a:solidFill>
                  <a:latin typeface="Impact"/>
                  <a:ea typeface="Impact"/>
                  <a:cs typeface="Impact"/>
                  <a:sym typeface="Impact"/>
                </a:rPr>
                <a:t> Project</a:t>
              </a:r>
            </a:p>
            <a:p>
              <a:pPr algn="ctr">
                <a:lnSpc>
                  <a:spcPts val="14853"/>
                </a:lnSpc>
              </a:pPr>
              <a:r>
                <a:rPr lang="en-US" sz="18114">
                  <a:solidFill>
                    <a:srgbClr val="262F43"/>
                  </a:solidFill>
                  <a:latin typeface="Impact"/>
                  <a:ea typeface="Impact"/>
                  <a:cs typeface="Impact"/>
                  <a:sym typeface="Impact"/>
                </a:rPr>
                <a:t>presentation</a:t>
              </a:r>
            </a:p>
          </p:txBody>
        </p:sp>
      </p:grpSp>
      <p:grpSp>
        <p:nvGrpSpPr>
          <p:cNvPr id="23" name="Group 23"/>
          <p:cNvGrpSpPr/>
          <p:nvPr/>
        </p:nvGrpSpPr>
        <p:grpSpPr>
          <a:xfrm>
            <a:off x="5739861" y="6468477"/>
            <a:ext cx="6808278" cy="2024379"/>
            <a:chOff x="0" y="0"/>
            <a:chExt cx="9077704" cy="2699172"/>
          </a:xfrm>
        </p:grpSpPr>
        <p:sp>
          <p:nvSpPr>
            <p:cNvPr id="24" name="Freeform 24"/>
            <p:cNvSpPr/>
            <p:nvPr/>
          </p:nvSpPr>
          <p:spPr>
            <a:xfrm>
              <a:off x="0" y="0"/>
              <a:ext cx="9077704" cy="2699172"/>
            </a:xfrm>
            <a:custGeom>
              <a:avLst/>
              <a:gdLst/>
              <a:ahLst/>
              <a:cxnLst/>
              <a:rect l="l" t="t" r="r" b="b"/>
              <a:pathLst>
                <a:path w="9077704" h="2699172">
                  <a:moveTo>
                    <a:pt x="0" y="0"/>
                  </a:moveTo>
                  <a:lnTo>
                    <a:pt x="9077704" y="0"/>
                  </a:lnTo>
                  <a:lnTo>
                    <a:pt x="9077704" y="2699172"/>
                  </a:lnTo>
                  <a:lnTo>
                    <a:pt x="0" y="2699172"/>
                  </a:lnTo>
                  <a:close/>
                </a:path>
              </a:pathLst>
            </a:custGeom>
            <a:solidFill>
              <a:srgbClr val="000000">
                <a:alpha val="0"/>
              </a:srgbClr>
            </a:solidFill>
          </p:spPr>
        </p:sp>
        <p:sp>
          <p:nvSpPr>
            <p:cNvPr id="25" name="TextBox 25"/>
            <p:cNvSpPr txBox="1"/>
            <p:nvPr/>
          </p:nvSpPr>
          <p:spPr>
            <a:xfrm>
              <a:off x="0" y="57150"/>
              <a:ext cx="9077704" cy="2642022"/>
            </a:xfrm>
            <a:prstGeom prst="rect">
              <a:avLst/>
            </a:prstGeom>
          </p:spPr>
          <p:txBody>
            <a:bodyPr lIns="0" tIns="0" rIns="0" bIns="0" rtlCol="0" anchor="t"/>
            <a:lstStyle/>
            <a:p>
              <a:pPr algn="ctr">
                <a:lnSpc>
                  <a:spcPts val="3206"/>
                </a:lnSpc>
              </a:pPr>
              <a:r>
                <a:rPr lang="en-US" sz="3206" dirty="0">
                  <a:solidFill>
                    <a:srgbClr val="262F43"/>
                  </a:solidFill>
                  <a:latin typeface="Clear Sans"/>
                  <a:ea typeface="Clear Sans"/>
                  <a:cs typeface="Clear Sans"/>
                  <a:sym typeface="Clear Sans"/>
                </a:rPr>
                <a:t>Presented </a:t>
              </a:r>
              <a:r>
                <a:rPr lang="en-US" sz="3206">
                  <a:solidFill>
                    <a:srgbClr val="262F43"/>
                  </a:solidFill>
                  <a:latin typeface="Clear Sans"/>
                  <a:ea typeface="Clear Sans"/>
                  <a:cs typeface="Clear Sans"/>
                  <a:sym typeface="Clear Sans"/>
                </a:rPr>
                <a:t>By </a:t>
              </a:r>
              <a:endParaRPr lang="en-US" sz="3206" dirty="0">
                <a:solidFill>
                  <a:srgbClr val="262F43"/>
                </a:solidFill>
                <a:latin typeface="Clear Sans"/>
                <a:ea typeface="Clear Sans"/>
                <a:cs typeface="Clear Sans"/>
                <a:sym typeface="Clear Sans"/>
              </a:endParaRPr>
            </a:p>
            <a:p>
              <a:pPr algn="ctr">
                <a:lnSpc>
                  <a:spcPts val="3206"/>
                </a:lnSpc>
              </a:pPr>
              <a:r>
                <a:rPr lang="en-US" sz="3206" dirty="0">
                  <a:solidFill>
                    <a:srgbClr val="262F43"/>
                  </a:solidFill>
                  <a:latin typeface="Clear Sans"/>
                  <a:ea typeface="Clear Sans"/>
                  <a:cs typeface="Clear Sans"/>
                  <a:sym typeface="Clear Sans"/>
                </a:rPr>
                <a:t>Abinav Prabhu 23MIA1170</a:t>
              </a:r>
            </a:p>
            <a:p>
              <a:pPr algn="ctr">
                <a:lnSpc>
                  <a:spcPts val="3206"/>
                </a:lnSpc>
              </a:pPr>
              <a:r>
                <a:rPr lang="en-US" sz="3206" dirty="0">
                  <a:solidFill>
                    <a:srgbClr val="262F43"/>
                  </a:solidFill>
                  <a:latin typeface="Clear Sans"/>
                  <a:ea typeface="Clear Sans"/>
                  <a:cs typeface="Clear Sans"/>
                  <a:sym typeface="Clear Sans"/>
                </a:rPr>
                <a:t>Shailendra Kumar 23MIA1139</a:t>
              </a:r>
            </a:p>
            <a:p>
              <a:pPr algn="ctr">
                <a:lnSpc>
                  <a:spcPts val="3206"/>
                </a:lnSpc>
              </a:pPr>
              <a:r>
                <a:rPr lang="en-US" sz="3206" dirty="0">
                  <a:solidFill>
                    <a:srgbClr val="262F43"/>
                  </a:solidFill>
                  <a:latin typeface="Clear Sans"/>
                  <a:ea typeface="Clear Sans"/>
                  <a:cs typeface="Clear Sans"/>
                  <a:sym typeface="Clear Sans"/>
                </a:rPr>
                <a:t>Vishnu Priya 23MIA1039</a:t>
              </a:r>
            </a:p>
            <a:p>
              <a:pPr algn="ctr">
                <a:lnSpc>
                  <a:spcPts val="3206"/>
                </a:lnSpc>
              </a:pPr>
              <a:endParaRPr lang="en-US" sz="3206" dirty="0">
                <a:solidFill>
                  <a:srgbClr val="262F43"/>
                </a:solidFill>
                <a:latin typeface="Clear Sans"/>
                <a:ea typeface="Clear Sans"/>
                <a:cs typeface="Clear Sans"/>
                <a:sym typeface="Clear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668767"/>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4203314" y="3237472"/>
            <a:ext cx="9881371" cy="6484650"/>
          </a:xfrm>
          <a:custGeom>
            <a:avLst/>
            <a:gdLst/>
            <a:ahLst/>
            <a:cxnLst/>
            <a:rect l="l" t="t" r="r" b="b"/>
            <a:pathLst>
              <a:path w="9881371" h="6484650">
                <a:moveTo>
                  <a:pt x="0" y="0"/>
                </a:moveTo>
                <a:lnTo>
                  <a:pt x="9881372" y="0"/>
                </a:lnTo>
                <a:lnTo>
                  <a:pt x="9881372" y="6484650"/>
                </a:lnTo>
                <a:lnTo>
                  <a:pt x="0" y="6484650"/>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802897"/>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3493371" y="3198000"/>
            <a:ext cx="11301259" cy="6060300"/>
          </a:xfrm>
          <a:custGeom>
            <a:avLst/>
            <a:gdLst/>
            <a:ahLst/>
            <a:cxnLst/>
            <a:rect l="l" t="t" r="r" b="b"/>
            <a:pathLst>
              <a:path w="11301259" h="6060300">
                <a:moveTo>
                  <a:pt x="0" y="0"/>
                </a:moveTo>
                <a:lnTo>
                  <a:pt x="11301258" y="0"/>
                </a:lnTo>
                <a:lnTo>
                  <a:pt x="11301258" y="6060300"/>
                </a:lnTo>
                <a:lnTo>
                  <a:pt x="0" y="6060300"/>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4"/>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4098863" y="3092061"/>
            <a:ext cx="10090273" cy="6407323"/>
          </a:xfrm>
          <a:custGeom>
            <a:avLst/>
            <a:gdLst/>
            <a:ahLst/>
            <a:cxnLst/>
            <a:rect l="l" t="t" r="r" b="b"/>
            <a:pathLst>
              <a:path w="10090273" h="6407323">
                <a:moveTo>
                  <a:pt x="0" y="0"/>
                </a:moveTo>
                <a:lnTo>
                  <a:pt x="10090274" y="0"/>
                </a:lnTo>
                <a:lnTo>
                  <a:pt x="10090274" y="6407323"/>
                </a:lnTo>
                <a:lnTo>
                  <a:pt x="0" y="6407323"/>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802897"/>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4917949" y="2815955"/>
            <a:ext cx="8452103" cy="6835638"/>
          </a:xfrm>
          <a:custGeom>
            <a:avLst/>
            <a:gdLst/>
            <a:ahLst/>
            <a:cxnLst/>
            <a:rect l="l" t="t" r="r" b="b"/>
            <a:pathLst>
              <a:path w="8452103" h="6835638">
                <a:moveTo>
                  <a:pt x="0" y="0"/>
                </a:moveTo>
                <a:lnTo>
                  <a:pt x="8452102" y="0"/>
                </a:lnTo>
                <a:lnTo>
                  <a:pt x="8452102" y="6835638"/>
                </a:lnTo>
                <a:lnTo>
                  <a:pt x="0" y="6835638"/>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802897"/>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2375022" y="2815955"/>
            <a:ext cx="13586032" cy="7081719"/>
          </a:xfrm>
          <a:custGeom>
            <a:avLst/>
            <a:gdLst/>
            <a:ahLst/>
            <a:cxnLst/>
            <a:rect l="l" t="t" r="r" b="b"/>
            <a:pathLst>
              <a:path w="13586032" h="7081719">
                <a:moveTo>
                  <a:pt x="0" y="0"/>
                </a:moveTo>
                <a:lnTo>
                  <a:pt x="13586031" y="0"/>
                </a:lnTo>
                <a:lnTo>
                  <a:pt x="13586031" y="7081719"/>
                </a:lnTo>
                <a:lnTo>
                  <a:pt x="0" y="7081719"/>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5"/>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1905183" y="3455614"/>
            <a:ext cx="14477634" cy="4397581"/>
          </a:xfrm>
          <a:custGeom>
            <a:avLst/>
            <a:gdLst/>
            <a:ahLst/>
            <a:cxnLst/>
            <a:rect l="l" t="t" r="r" b="b"/>
            <a:pathLst>
              <a:path w="14477634" h="4397581">
                <a:moveTo>
                  <a:pt x="0" y="0"/>
                </a:moveTo>
                <a:lnTo>
                  <a:pt x="14477634" y="0"/>
                </a:lnTo>
                <a:lnTo>
                  <a:pt x="14477634" y="4397582"/>
                </a:lnTo>
                <a:lnTo>
                  <a:pt x="0" y="4397582"/>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5"/>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2968576" y="2815955"/>
            <a:ext cx="12350848" cy="6792966"/>
          </a:xfrm>
          <a:custGeom>
            <a:avLst/>
            <a:gdLst/>
            <a:ahLst/>
            <a:cxnLst/>
            <a:rect l="l" t="t" r="r" b="b"/>
            <a:pathLst>
              <a:path w="12350848" h="6792966">
                <a:moveTo>
                  <a:pt x="0" y="0"/>
                </a:moveTo>
                <a:lnTo>
                  <a:pt x="12350848" y="0"/>
                </a:lnTo>
                <a:lnTo>
                  <a:pt x="12350848" y="6792967"/>
                </a:lnTo>
                <a:lnTo>
                  <a:pt x="0" y="6792967"/>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5"/>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2781275" y="2942820"/>
            <a:ext cx="12773525" cy="6067424"/>
          </a:xfrm>
          <a:custGeom>
            <a:avLst/>
            <a:gdLst/>
            <a:ahLst/>
            <a:cxnLst/>
            <a:rect l="l" t="t" r="r" b="b"/>
            <a:pathLst>
              <a:path w="12773525" h="6067424">
                <a:moveTo>
                  <a:pt x="0" y="0"/>
                </a:moveTo>
                <a:lnTo>
                  <a:pt x="12773525" y="0"/>
                </a:lnTo>
                <a:lnTo>
                  <a:pt x="12773525" y="6067425"/>
                </a:lnTo>
                <a:lnTo>
                  <a:pt x="0" y="6067425"/>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4"/>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1338488" y="3193445"/>
            <a:ext cx="15504573" cy="5928449"/>
          </a:xfrm>
          <a:custGeom>
            <a:avLst/>
            <a:gdLst/>
            <a:ahLst/>
            <a:cxnLst/>
            <a:rect l="l" t="t" r="r" b="b"/>
            <a:pathLst>
              <a:path w="15504573" h="5928449">
                <a:moveTo>
                  <a:pt x="0" y="0"/>
                </a:moveTo>
                <a:lnTo>
                  <a:pt x="15504572" y="0"/>
                </a:lnTo>
                <a:lnTo>
                  <a:pt x="15504572" y="5928449"/>
                </a:lnTo>
                <a:lnTo>
                  <a:pt x="0" y="5928449"/>
                </a:lnTo>
                <a:lnTo>
                  <a:pt x="0" y="0"/>
                </a:lnTo>
                <a:close/>
              </a:path>
            </a:pathLst>
          </a:custGeom>
          <a:blipFill>
            <a:blip r:embed="rId6"/>
            <a:stretch>
              <a:fillRect l="-1154" r="-1840"/>
            </a:stretch>
          </a:blipFill>
          <a:ln w="38100" cap="sq">
            <a:solidFill>
              <a:srgbClr val="000000"/>
            </a:solidFill>
            <a:prstDash val="lgDash"/>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5"/>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2817949" y="2916305"/>
            <a:ext cx="12652103" cy="6120455"/>
          </a:xfrm>
          <a:custGeom>
            <a:avLst/>
            <a:gdLst/>
            <a:ahLst/>
            <a:cxnLst/>
            <a:rect l="l" t="t" r="r" b="b"/>
            <a:pathLst>
              <a:path w="12652103" h="6120455">
                <a:moveTo>
                  <a:pt x="0" y="0"/>
                </a:moveTo>
                <a:lnTo>
                  <a:pt x="12652102" y="0"/>
                </a:lnTo>
                <a:lnTo>
                  <a:pt x="12652102" y="6120455"/>
                </a:lnTo>
                <a:lnTo>
                  <a:pt x="0" y="6120455"/>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4101217" y="1525237"/>
            <a:ext cx="10085565" cy="1794009"/>
            <a:chOff x="0" y="0"/>
            <a:chExt cx="13447420" cy="2392012"/>
          </a:xfrm>
        </p:grpSpPr>
        <p:sp>
          <p:nvSpPr>
            <p:cNvPr id="21" name="Freeform 21"/>
            <p:cNvSpPr/>
            <p:nvPr/>
          </p:nvSpPr>
          <p:spPr>
            <a:xfrm>
              <a:off x="0" y="0"/>
              <a:ext cx="13447419" cy="2392012"/>
            </a:xfrm>
            <a:custGeom>
              <a:avLst/>
              <a:gdLst/>
              <a:ahLst/>
              <a:cxnLst/>
              <a:rect l="l" t="t" r="r" b="b"/>
              <a:pathLst>
                <a:path w="13447419" h="2392012">
                  <a:moveTo>
                    <a:pt x="0" y="0"/>
                  </a:moveTo>
                  <a:lnTo>
                    <a:pt x="13447419" y="0"/>
                  </a:lnTo>
                  <a:lnTo>
                    <a:pt x="13447419" y="2392012"/>
                  </a:lnTo>
                  <a:lnTo>
                    <a:pt x="0" y="2392012"/>
                  </a:lnTo>
                  <a:close/>
                </a:path>
              </a:pathLst>
            </a:custGeom>
            <a:solidFill>
              <a:srgbClr val="000000">
                <a:alpha val="0"/>
              </a:srgbClr>
            </a:solidFill>
          </p:spPr>
        </p:sp>
        <p:sp>
          <p:nvSpPr>
            <p:cNvPr id="22" name="TextBox 22"/>
            <p:cNvSpPr txBox="1"/>
            <p:nvPr/>
          </p:nvSpPr>
          <p:spPr>
            <a:xfrm>
              <a:off x="0" y="219075"/>
              <a:ext cx="13447420" cy="2172937"/>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ABSTRACT</a:t>
              </a:r>
            </a:p>
          </p:txBody>
        </p:sp>
      </p:grpSp>
      <p:grpSp>
        <p:nvGrpSpPr>
          <p:cNvPr id="23" name="Group 23"/>
          <p:cNvGrpSpPr/>
          <p:nvPr/>
        </p:nvGrpSpPr>
        <p:grpSpPr>
          <a:xfrm>
            <a:off x="3327739" y="3555449"/>
            <a:ext cx="11632523" cy="3778490"/>
            <a:chOff x="0" y="0"/>
            <a:chExt cx="15510031" cy="5037987"/>
          </a:xfrm>
        </p:grpSpPr>
        <p:sp>
          <p:nvSpPr>
            <p:cNvPr id="24" name="Freeform 24"/>
            <p:cNvSpPr/>
            <p:nvPr/>
          </p:nvSpPr>
          <p:spPr>
            <a:xfrm>
              <a:off x="0" y="0"/>
              <a:ext cx="15510030" cy="5037987"/>
            </a:xfrm>
            <a:custGeom>
              <a:avLst/>
              <a:gdLst/>
              <a:ahLst/>
              <a:cxnLst/>
              <a:rect l="l" t="t" r="r" b="b"/>
              <a:pathLst>
                <a:path w="15510030" h="5037987">
                  <a:moveTo>
                    <a:pt x="0" y="0"/>
                  </a:moveTo>
                  <a:lnTo>
                    <a:pt x="15510030" y="0"/>
                  </a:lnTo>
                  <a:lnTo>
                    <a:pt x="15510030" y="5037987"/>
                  </a:lnTo>
                  <a:lnTo>
                    <a:pt x="0" y="5037987"/>
                  </a:lnTo>
                  <a:close/>
                </a:path>
              </a:pathLst>
            </a:custGeom>
            <a:solidFill>
              <a:srgbClr val="000000">
                <a:alpha val="0"/>
              </a:srgbClr>
            </a:solidFill>
          </p:spPr>
        </p:sp>
        <p:sp>
          <p:nvSpPr>
            <p:cNvPr id="25" name="TextBox 25"/>
            <p:cNvSpPr txBox="1"/>
            <p:nvPr/>
          </p:nvSpPr>
          <p:spPr>
            <a:xfrm>
              <a:off x="0" y="-57150"/>
              <a:ext cx="15510031" cy="5095137"/>
            </a:xfrm>
            <a:prstGeom prst="rect">
              <a:avLst/>
            </a:prstGeom>
          </p:spPr>
          <p:txBody>
            <a:bodyPr lIns="0" tIns="0" rIns="0" bIns="0" rtlCol="0" anchor="t"/>
            <a:lstStyle/>
            <a:p>
              <a:pPr algn="ctr">
                <a:lnSpc>
                  <a:spcPts val="4349"/>
                </a:lnSpc>
              </a:pPr>
              <a:r>
                <a:rPr lang="en-US" sz="3106">
                  <a:solidFill>
                    <a:srgbClr val="262F43"/>
                  </a:solidFill>
                  <a:latin typeface="Clear Sans"/>
                  <a:ea typeface="Clear Sans"/>
                  <a:cs typeface="Clear Sans"/>
                  <a:sym typeface="Clear Sans"/>
                </a:rPr>
                <a:t>The current work investigates electric vehicle (EV) trends within Washington State from a dataset containing more than 230,000 records. By pre-processing, applying statistical analysis and clustering (K-Means and hierarchical), the study identifies adoption patterns as well as drivers such as MSRP, Electric range and legislative districts. Outcomes enable policy and business planning for EV adoption.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912435"/>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a:off x="1722803" y="3353676"/>
            <a:ext cx="14842393" cy="5139179"/>
          </a:xfrm>
          <a:custGeom>
            <a:avLst/>
            <a:gdLst/>
            <a:ahLst/>
            <a:cxnLst/>
            <a:rect l="l" t="t" r="r" b="b"/>
            <a:pathLst>
              <a:path w="14842393" h="5139179">
                <a:moveTo>
                  <a:pt x="0" y="0"/>
                </a:moveTo>
                <a:lnTo>
                  <a:pt x="14842394" y="0"/>
                </a:lnTo>
                <a:lnTo>
                  <a:pt x="14842394" y="5139179"/>
                </a:lnTo>
                <a:lnTo>
                  <a:pt x="0" y="5139179"/>
                </a:lnTo>
                <a:lnTo>
                  <a:pt x="0" y="0"/>
                </a:lnTo>
                <a:close/>
              </a:path>
            </a:pathLst>
          </a:custGeom>
          <a:blipFill>
            <a:blip r:embed="rId6"/>
            <a:stretch>
              <a:fillRect/>
            </a:stretch>
          </a:blipFill>
          <a:ln w="38100" cap="sq">
            <a:solidFill>
              <a:srgbClr val="000000"/>
            </a:solidFill>
            <a:prstDash val="lgDash"/>
            <a:miter/>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4564028" y="2176533"/>
            <a:ext cx="9159943" cy="1793983"/>
            <a:chOff x="0" y="0"/>
            <a:chExt cx="12213257" cy="2391977"/>
          </a:xfrm>
        </p:grpSpPr>
        <p:sp>
          <p:nvSpPr>
            <p:cNvPr id="21" name="Freeform 21"/>
            <p:cNvSpPr/>
            <p:nvPr/>
          </p:nvSpPr>
          <p:spPr>
            <a:xfrm>
              <a:off x="0" y="0"/>
              <a:ext cx="12213258" cy="2391977"/>
            </a:xfrm>
            <a:custGeom>
              <a:avLst/>
              <a:gdLst/>
              <a:ahLst/>
              <a:cxnLst/>
              <a:rect l="l" t="t" r="r" b="b"/>
              <a:pathLst>
                <a:path w="12213258" h="2391977">
                  <a:moveTo>
                    <a:pt x="0" y="0"/>
                  </a:moveTo>
                  <a:lnTo>
                    <a:pt x="12213258" y="0"/>
                  </a:lnTo>
                  <a:lnTo>
                    <a:pt x="12213258" y="2391977"/>
                  </a:lnTo>
                  <a:lnTo>
                    <a:pt x="0" y="2391977"/>
                  </a:lnTo>
                  <a:close/>
                </a:path>
              </a:pathLst>
            </a:custGeom>
            <a:solidFill>
              <a:srgbClr val="000000">
                <a:alpha val="0"/>
              </a:srgbClr>
            </a:solidFill>
          </p:spPr>
        </p:sp>
        <p:sp>
          <p:nvSpPr>
            <p:cNvPr id="22" name="TextBox 22"/>
            <p:cNvSpPr txBox="1"/>
            <p:nvPr/>
          </p:nvSpPr>
          <p:spPr>
            <a:xfrm>
              <a:off x="0" y="219075"/>
              <a:ext cx="12213257"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CONCLUSION</a:t>
              </a:r>
            </a:p>
          </p:txBody>
        </p:sp>
      </p:grpSp>
      <p:grpSp>
        <p:nvGrpSpPr>
          <p:cNvPr id="23" name="Group 23"/>
          <p:cNvGrpSpPr/>
          <p:nvPr/>
        </p:nvGrpSpPr>
        <p:grpSpPr>
          <a:xfrm>
            <a:off x="3989154" y="4365986"/>
            <a:ext cx="10309692" cy="3235598"/>
            <a:chOff x="0" y="0"/>
            <a:chExt cx="13746256" cy="4314131"/>
          </a:xfrm>
        </p:grpSpPr>
        <p:sp>
          <p:nvSpPr>
            <p:cNvPr id="24" name="Freeform 24"/>
            <p:cNvSpPr/>
            <p:nvPr/>
          </p:nvSpPr>
          <p:spPr>
            <a:xfrm>
              <a:off x="0" y="0"/>
              <a:ext cx="13746256" cy="4314131"/>
            </a:xfrm>
            <a:custGeom>
              <a:avLst/>
              <a:gdLst/>
              <a:ahLst/>
              <a:cxnLst/>
              <a:rect l="l" t="t" r="r" b="b"/>
              <a:pathLst>
                <a:path w="13746256" h="4314131">
                  <a:moveTo>
                    <a:pt x="0" y="0"/>
                  </a:moveTo>
                  <a:lnTo>
                    <a:pt x="13746256" y="0"/>
                  </a:lnTo>
                  <a:lnTo>
                    <a:pt x="13746256" y="4314131"/>
                  </a:lnTo>
                  <a:lnTo>
                    <a:pt x="0" y="4314131"/>
                  </a:lnTo>
                  <a:close/>
                </a:path>
              </a:pathLst>
            </a:custGeom>
            <a:solidFill>
              <a:srgbClr val="000000">
                <a:alpha val="0"/>
              </a:srgbClr>
            </a:solidFill>
          </p:spPr>
        </p:sp>
        <p:sp>
          <p:nvSpPr>
            <p:cNvPr id="25" name="TextBox 25"/>
            <p:cNvSpPr txBox="1"/>
            <p:nvPr/>
          </p:nvSpPr>
          <p:spPr>
            <a:xfrm>
              <a:off x="0" y="-57150"/>
              <a:ext cx="13746256" cy="4371281"/>
            </a:xfrm>
            <a:prstGeom prst="rect">
              <a:avLst/>
            </a:prstGeom>
          </p:spPr>
          <p:txBody>
            <a:bodyPr lIns="0" tIns="0" rIns="0" bIns="0" rtlCol="0" anchor="t"/>
            <a:lstStyle/>
            <a:p>
              <a:pPr algn="ctr">
                <a:lnSpc>
                  <a:spcPts val="4349"/>
                </a:lnSpc>
              </a:pPr>
              <a:r>
                <a:rPr lang="en-US" sz="3106">
                  <a:solidFill>
                    <a:srgbClr val="262F43"/>
                  </a:solidFill>
                  <a:latin typeface="Clear Sans"/>
                  <a:ea typeface="Clear Sans"/>
                  <a:cs typeface="Clear Sans"/>
                  <a:sym typeface="Clear Sans"/>
                </a:rPr>
                <a:t>Clustering revealed distinct EV market segments, supporting targeted strategies for stakeholders. The rise in EVs reflects growing green transport interest. This project demonstrates the impact of EDA and machine learning in policy and market insights.</a:t>
              </a:r>
            </a:p>
            <a:p>
              <a:pPr algn="ctr">
                <a:lnSpc>
                  <a:spcPts val="4349"/>
                </a:lnSpc>
              </a:pPr>
              <a:endParaRPr lang="en-US" sz="3106">
                <a:solidFill>
                  <a:srgbClr val="262F43"/>
                </a:solidFill>
                <a:latin typeface="Clear Sans"/>
                <a:ea typeface="Clear Sans"/>
                <a:cs typeface="Clear Sans"/>
                <a:sym typeface="Clear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430485" y="2438718"/>
            <a:ext cx="11427030" cy="1794009"/>
            <a:chOff x="0" y="0"/>
            <a:chExt cx="15236040" cy="2392012"/>
          </a:xfrm>
        </p:grpSpPr>
        <p:sp>
          <p:nvSpPr>
            <p:cNvPr id="21" name="Freeform 21"/>
            <p:cNvSpPr/>
            <p:nvPr/>
          </p:nvSpPr>
          <p:spPr>
            <a:xfrm>
              <a:off x="0" y="0"/>
              <a:ext cx="15236041" cy="2392012"/>
            </a:xfrm>
            <a:custGeom>
              <a:avLst/>
              <a:gdLst/>
              <a:ahLst/>
              <a:cxnLst/>
              <a:rect l="l" t="t" r="r" b="b"/>
              <a:pathLst>
                <a:path w="15236041" h="2392012">
                  <a:moveTo>
                    <a:pt x="0" y="0"/>
                  </a:moveTo>
                  <a:lnTo>
                    <a:pt x="15236041" y="0"/>
                  </a:lnTo>
                  <a:lnTo>
                    <a:pt x="15236041" y="2392012"/>
                  </a:lnTo>
                  <a:lnTo>
                    <a:pt x="0" y="2392012"/>
                  </a:lnTo>
                  <a:close/>
                </a:path>
              </a:pathLst>
            </a:custGeom>
            <a:solidFill>
              <a:srgbClr val="000000">
                <a:alpha val="0"/>
              </a:srgbClr>
            </a:solidFill>
          </p:spPr>
        </p:sp>
        <p:sp>
          <p:nvSpPr>
            <p:cNvPr id="22" name="TextBox 22"/>
            <p:cNvSpPr txBox="1"/>
            <p:nvPr/>
          </p:nvSpPr>
          <p:spPr>
            <a:xfrm>
              <a:off x="0" y="219075"/>
              <a:ext cx="15236040" cy="2172937"/>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GITHUB LINK</a:t>
              </a:r>
            </a:p>
          </p:txBody>
        </p:sp>
      </p:grpSp>
      <p:sp>
        <p:nvSpPr>
          <p:cNvPr id="23" name="Freeform 23"/>
          <p:cNvSpPr/>
          <p:nvPr/>
        </p:nvSpPr>
        <p:spPr>
          <a:xfrm>
            <a:off x="5349657" y="4829013"/>
            <a:ext cx="363477" cy="363477"/>
          </a:xfrm>
          <a:custGeom>
            <a:avLst/>
            <a:gdLst/>
            <a:ahLst/>
            <a:cxnLst/>
            <a:rect l="l" t="t" r="r" b="b"/>
            <a:pathLst>
              <a:path w="363477" h="363477">
                <a:moveTo>
                  <a:pt x="0" y="0"/>
                </a:moveTo>
                <a:lnTo>
                  <a:pt x="363477" y="0"/>
                </a:lnTo>
                <a:lnTo>
                  <a:pt x="363477" y="363477"/>
                </a:lnTo>
                <a:lnTo>
                  <a:pt x="0" y="363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3485889" y="4599449"/>
            <a:ext cx="12001904" cy="1911677"/>
            <a:chOff x="0" y="0"/>
            <a:chExt cx="16002539" cy="2548903"/>
          </a:xfrm>
        </p:grpSpPr>
        <p:sp>
          <p:nvSpPr>
            <p:cNvPr id="25" name="Freeform 25"/>
            <p:cNvSpPr/>
            <p:nvPr/>
          </p:nvSpPr>
          <p:spPr>
            <a:xfrm>
              <a:off x="0" y="0"/>
              <a:ext cx="16002540" cy="2548903"/>
            </a:xfrm>
            <a:custGeom>
              <a:avLst/>
              <a:gdLst/>
              <a:ahLst/>
              <a:cxnLst/>
              <a:rect l="l" t="t" r="r" b="b"/>
              <a:pathLst>
                <a:path w="16002540" h="2548903">
                  <a:moveTo>
                    <a:pt x="0" y="0"/>
                  </a:moveTo>
                  <a:lnTo>
                    <a:pt x="16002540" y="0"/>
                  </a:lnTo>
                  <a:lnTo>
                    <a:pt x="16002540" y="2548903"/>
                  </a:lnTo>
                  <a:lnTo>
                    <a:pt x="0" y="2548903"/>
                  </a:lnTo>
                  <a:close/>
                </a:path>
              </a:pathLst>
            </a:custGeom>
            <a:solidFill>
              <a:srgbClr val="000000">
                <a:alpha val="0"/>
              </a:srgbClr>
            </a:solidFill>
          </p:spPr>
        </p:sp>
        <p:sp>
          <p:nvSpPr>
            <p:cNvPr id="26" name="TextBox 26"/>
            <p:cNvSpPr txBox="1"/>
            <p:nvPr/>
          </p:nvSpPr>
          <p:spPr>
            <a:xfrm>
              <a:off x="0" y="-76200"/>
              <a:ext cx="16002539" cy="2625103"/>
            </a:xfrm>
            <a:prstGeom prst="rect">
              <a:avLst/>
            </a:prstGeom>
          </p:spPr>
          <p:txBody>
            <a:bodyPr lIns="0" tIns="0" rIns="0" bIns="0" rtlCol="0" anchor="t"/>
            <a:lstStyle/>
            <a:p>
              <a:pPr algn="ctr">
                <a:lnSpc>
                  <a:spcPts val="5062"/>
                </a:lnSpc>
              </a:pPr>
              <a:r>
                <a:rPr lang="en-US" sz="3616" u="sng">
                  <a:solidFill>
                    <a:srgbClr val="0000FF"/>
                  </a:solidFill>
                  <a:latin typeface="Clear Sans"/>
                  <a:ea typeface="Clear Sans"/>
                  <a:cs typeface="Clear Sans"/>
                  <a:sym typeface="Clear Sans"/>
                  <a:hlinkClick r:id="rId8" tooltip="https://github.com/RadheKrishna-RadheRadhe/EV_Data-Analysis/tree/main"/>
                </a:rPr>
                <a:t> https://github.com/RadheKrishna-RadheRadhe/EV_Data-Analysis/tree/main </a:t>
              </a:r>
            </a:p>
            <a:p>
              <a:pPr algn="ctr">
                <a:lnSpc>
                  <a:spcPts val="5062"/>
                </a:lnSpc>
              </a:pPr>
              <a:endParaRPr lang="en-US" sz="3616" u="sng">
                <a:solidFill>
                  <a:srgbClr val="0000FF"/>
                </a:solidFill>
                <a:latin typeface="Clear Sans"/>
                <a:ea typeface="Clear Sans"/>
                <a:cs typeface="Clear Sans"/>
                <a:sym typeface="Clear Sans"/>
                <a:hlinkClick r:id="rId8" tooltip="https://github.com/RadheKrishna-RadheRadhe/EV_Data-Analysis/tree/main"/>
              </a:endParaRPr>
            </a:p>
          </p:txBody>
        </p:sp>
      </p:grpSp>
      <p:grpSp>
        <p:nvGrpSpPr>
          <p:cNvPr id="27" name="Group 27"/>
          <p:cNvGrpSpPr/>
          <p:nvPr/>
        </p:nvGrpSpPr>
        <p:grpSpPr>
          <a:xfrm>
            <a:off x="3962400" y="6743700"/>
            <a:ext cx="11811000" cy="1569660"/>
            <a:chOff x="0" y="0"/>
            <a:chExt cx="15748000" cy="2092880"/>
          </a:xfrm>
        </p:grpSpPr>
        <p:sp>
          <p:nvSpPr>
            <p:cNvPr id="28" name="Freeform 28"/>
            <p:cNvSpPr/>
            <p:nvPr/>
          </p:nvSpPr>
          <p:spPr>
            <a:xfrm>
              <a:off x="0" y="0"/>
              <a:ext cx="15748000" cy="2092880"/>
            </a:xfrm>
            <a:custGeom>
              <a:avLst/>
              <a:gdLst/>
              <a:ahLst/>
              <a:cxnLst/>
              <a:rect l="l" t="t" r="r" b="b"/>
              <a:pathLst>
                <a:path w="15748000" h="2092880">
                  <a:moveTo>
                    <a:pt x="0" y="0"/>
                  </a:moveTo>
                  <a:lnTo>
                    <a:pt x="15748000" y="0"/>
                  </a:lnTo>
                  <a:lnTo>
                    <a:pt x="15748000" y="2092880"/>
                  </a:lnTo>
                  <a:lnTo>
                    <a:pt x="0" y="2092880"/>
                  </a:lnTo>
                  <a:close/>
                </a:path>
              </a:pathLst>
            </a:custGeom>
            <a:solidFill>
              <a:srgbClr val="000000">
                <a:alpha val="0"/>
              </a:srgbClr>
            </a:solidFill>
          </p:spPr>
        </p:sp>
        <p:sp>
          <p:nvSpPr>
            <p:cNvPr id="29" name="TextBox 29"/>
            <p:cNvSpPr txBox="1"/>
            <p:nvPr/>
          </p:nvSpPr>
          <p:spPr>
            <a:xfrm>
              <a:off x="0" y="-57150"/>
              <a:ext cx="15748000" cy="2150030"/>
            </a:xfrm>
            <a:prstGeom prst="rect">
              <a:avLst/>
            </a:prstGeom>
          </p:spPr>
          <p:txBody>
            <a:bodyPr lIns="0" tIns="0" rIns="0" bIns="0" rtlCol="0" anchor="t"/>
            <a:lstStyle/>
            <a:p>
              <a:pPr algn="l">
                <a:lnSpc>
                  <a:spcPts val="3840"/>
                </a:lnSpc>
              </a:pPr>
              <a:r>
                <a:rPr lang="en-US" sz="3200">
                  <a:solidFill>
                    <a:srgbClr val="000000"/>
                  </a:solidFill>
                  <a:latin typeface="Calibri (MS)"/>
                  <a:ea typeface="Calibri (MS)"/>
                  <a:cs typeface="Calibri (MS)"/>
                  <a:sym typeface="Calibri (MS)"/>
                </a:rPr>
                <a:t>The Following </a:t>
              </a:r>
              <a:r>
                <a:rPr lang="en-US" sz="3200" b="1">
                  <a:solidFill>
                    <a:srgbClr val="000000"/>
                  </a:solidFill>
                  <a:latin typeface="Calibri (MS) Bold"/>
                  <a:ea typeface="Calibri (MS) Bold"/>
                  <a:cs typeface="Calibri (MS) Bold"/>
                  <a:sym typeface="Calibri (MS) Bold"/>
                </a:rPr>
                <a:t>GitHub Link Contains</a:t>
              </a:r>
              <a:r>
                <a:rPr lang="en-US" sz="3200">
                  <a:solidFill>
                    <a:srgbClr val="000000"/>
                  </a:solidFill>
                  <a:latin typeface="Calibri (MS)"/>
                  <a:ea typeface="Calibri (MS)"/>
                  <a:cs typeface="Calibri (MS)"/>
                  <a:sym typeface="Calibri (MS)"/>
                </a:rPr>
                <a:t> the full </a:t>
              </a:r>
              <a:r>
                <a:rPr lang="en-US" sz="3200" b="1">
                  <a:solidFill>
                    <a:srgbClr val="000000"/>
                  </a:solidFill>
                  <a:latin typeface="Calibri (MS) Bold"/>
                  <a:ea typeface="Calibri (MS) Bold"/>
                  <a:cs typeface="Calibri (MS) Bold"/>
                  <a:sym typeface="Calibri (MS) Bold"/>
                </a:rPr>
                <a:t>Data Analysis Report</a:t>
              </a:r>
              <a:r>
                <a:rPr lang="en-US" sz="3200">
                  <a:solidFill>
                    <a:srgbClr val="000000"/>
                  </a:solidFill>
                  <a:latin typeface="Calibri (MS)"/>
                  <a:ea typeface="Calibri (MS)"/>
                  <a:cs typeface="Calibri (MS)"/>
                  <a:sym typeface="Calibri (MS)"/>
                </a:rPr>
                <a:t> in format of </a:t>
              </a:r>
              <a:r>
                <a:rPr lang="en-US" sz="3200" b="1">
                  <a:solidFill>
                    <a:srgbClr val="000000"/>
                  </a:solidFill>
                  <a:latin typeface="Calibri (MS) Bold"/>
                  <a:ea typeface="Calibri (MS) Bold"/>
                  <a:cs typeface="Calibri (MS) Bold"/>
                  <a:sym typeface="Calibri (MS) Bold"/>
                </a:rPr>
                <a:t>Python Notebook file (.ipynb) </a:t>
              </a:r>
              <a:r>
                <a:rPr lang="en-US" sz="3200">
                  <a:solidFill>
                    <a:srgbClr val="000000"/>
                  </a:solidFill>
                  <a:latin typeface="Calibri (MS)"/>
                  <a:ea typeface="Calibri (MS)"/>
                  <a:cs typeface="Calibri (MS)"/>
                  <a:sym typeface="Calibri (MS)"/>
                </a:rPr>
                <a:t>and </a:t>
              </a:r>
              <a:r>
                <a:rPr lang="en-US" sz="3200" b="1">
                  <a:solidFill>
                    <a:srgbClr val="000000"/>
                  </a:solidFill>
                  <a:latin typeface="Calibri (MS) Bold"/>
                  <a:ea typeface="Calibri (MS) Bold"/>
                  <a:cs typeface="Calibri (MS) Bold"/>
                  <a:sym typeface="Calibri (MS) Bold"/>
                </a:rPr>
                <a:t>pdf File (.pdf)</a:t>
              </a:r>
              <a:r>
                <a:rPr lang="en-US" sz="3200">
                  <a:solidFill>
                    <a:srgbClr val="000000"/>
                  </a:solidFill>
                  <a:latin typeface="Calibri (MS)"/>
                  <a:ea typeface="Calibri (MS)"/>
                  <a:cs typeface="Calibri (MS)"/>
                  <a:sym typeface="Calibri (MS)"/>
                </a:rPr>
                <a:t>, the following link also contains the </a:t>
              </a:r>
              <a:r>
                <a:rPr lang="en-US" sz="3200" b="1">
                  <a:solidFill>
                    <a:srgbClr val="000000"/>
                  </a:solidFill>
                  <a:latin typeface="Calibri (MS) Bold"/>
                  <a:ea typeface="Calibri (MS) Bold"/>
                  <a:cs typeface="Calibri (MS) Bold"/>
                  <a:sym typeface="Calibri (MS) Bold"/>
                </a:rPr>
                <a:t>shape file (.shp)</a:t>
              </a:r>
              <a:r>
                <a:rPr lang="en-US" sz="3200">
                  <a:solidFill>
                    <a:srgbClr val="000000"/>
                  </a:solidFill>
                  <a:latin typeface="Calibri (MS)"/>
                  <a:ea typeface="Calibri (MS)"/>
                  <a:cs typeface="Calibri (MS)"/>
                  <a:sym typeface="Calibri (MS)"/>
                </a:rPr>
                <a:t> of </a:t>
              </a:r>
              <a:r>
                <a:rPr lang="en-US" sz="3200" b="1">
                  <a:solidFill>
                    <a:srgbClr val="000000"/>
                  </a:solidFill>
                  <a:latin typeface="Calibri (MS) Bold"/>
                  <a:ea typeface="Calibri (MS) Bold"/>
                  <a:cs typeface="Calibri (MS) Bold"/>
                  <a:sym typeface="Calibri (MS) Bold"/>
                </a:rPr>
                <a:t>Washington State.  </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2848281" y="1809426"/>
            <a:ext cx="11216561" cy="3825984"/>
            <a:chOff x="0" y="0"/>
            <a:chExt cx="14955415" cy="5101312"/>
          </a:xfrm>
        </p:grpSpPr>
        <p:sp>
          <p:nvSpPr>
            <p:cNvPr id="21" name="Freeform 21"/>
            <p:cNvSpPr/>
            <p:nvPr/>
          </p:nvSpPr>
          <p:spPr>
            <a:xfrm>
              <a:off x="0" y="0"/>
              <a:ext cx="14955414" cy="5101312"/>
            </a:xfrm>
            <a:custGeom>
              <a:avLst/>
              <a:gdLst/>
              <a:ahLst/>
              <a:cxnLst/>
              <a:rect l="l" t="t" r="r" b="b"/>
              <a:pathLst>
                <a:path w="14955414" h="5101312">
                  <a:moveTo>
                    <a:pt x="0" y="0"/>
                  </a:moveTo>
                  <a:lnTo>
                    <a:pt x="14955414" y="0"/>
                  </a:lnTo>
                  <a:lnTo>
                    <a:pt x="14955414" y="5101312"/>
                  </a:lnTo>
                  <a:lnTo>
                    <a:pt x="0" y="5101312"/>
                  </a:lnTo>
                  <a:close/>
                </a:path>
              </a:pathLst>
            </a:custGeom>
            <a:solidFill>
              <a:srgbClr val="000000">
                <a:alpha val="0"/>
              </a:srgbClr>
            </a:solidFill>
          </p:spPr>
        </p:sp>
        <p:sp>
          <p:nvSpPr>
            <p:cNvPr id="22" name="TextBox 22"/>
            <p:cNvSpPr txBox="1"/>
            <p:nvPr/>
          </p:nvSpPr>
          <p:spPr>
            <a:xfrm>
              <a:off x="0" y="304800"/>
              <a:ext cx="14955415" cy="4796512"/>
            </a:xfrm>
            <a:prstGeom prst="rect">
              <a:avLst/>
            </a:prstGeom>
          </p:spPr>
          <p:txBody>
            <a:bodyPr lIns="0" tIns="0" rIns="0" bIns="0" rtlCol="0" anchor="t"/>
            <a:lstStyle/>
            <a:p>
              <a:pPr algn="ctr">
                <a:lnSpc>
                  <a:spcPts val="14853"/>
                </a:lnSpc>
              </a:pPr>
              <a:r>
                <a:rPr lang="en-US" sz="18114">
                  <a:solidFill>
                    <a:srgbClr val="262F43"/>
                  </a:solidFill>
                  <a:latin typeface="Impact"/>
                  <a:ea typeface="Impact"/>
                  <a:cs typeface="Impact"/>
                  <a:sym typeface="Impact"/>
                </a:rPr>
                <a:t>REFERENCES</a:t>
              </a:r>
            </a:p>
            <a:p>
              <a:pPr algn="ctr">
                <a:lnSpc>
                  <a:spcPts val="14853"/>
                </a:lnSpc>
              </a:pPr>
              <a:endParaRPr lang="en-US" sz="18114">
                <a:solidFill>
                  <a:srgbClr val="262F43"/>
                </a:solidFill>
                <a:latin typeface="Impact"/>
                <a:ea typeface="Impact"/>
                <a:cs typeface="Impact"/>
                <a:sym typeface="Impact"/>
              </a:endParaRPr>
            </a:p>
          </p:txBody>
        </p:sp>
      </p:grpSp>
      <p:grpSp>
        <p:nvGrpSpPr>
          <p:cNvPr id="23" name="Group 23"/>
          <p:cNvGrpSpPr/>
          <p:nvPr/>
        </p:nvGrpSpPr>
        <p:grpSpPr>
          <a:xfrm>
            <a:off x="2706458" y="4112682"/>
            <a:ext cx="12875083" cy="5483039"/>
            <a:chOff x="0" y="0"/>
            <a:chExt cx="17166777" cy="7310719"/>
          </a:xfrm>
        </p:grpSpPr>
        <p:sp>
          <p:nvSpPr>
            <p:cNvPr id="24" name="Freeform 24"/>
            <p:cNvSpPr/>
            <p:nvPr/>
          </p:nvSpPr>
          <p:spPr>
            <a:xfrm>
              <a:off x="0" y="0"/>
              <a:ext cx="17166777" cy="7310719"/>
            </a:xfrm>
            <a:custGeom>
              <a:avLst/>
              <a:gdLst/>
              <a:ahLst/>
              <a:cxnLst/>
              <a:rect l="l" t="t" r="r" b="b"/>
              <a:pathLst>
                <a:path w="17166777" h="7310719">
                  <a:moveTo>
                    <a:pt x="0" y="0"/>
                  </a:moveTo>
                  <a:lnTo>
                    <a:pt x="17166777" y="0"/>
                  </a:lnTo>
                  <a:lnTo>
                    <a:pt x="17166777" y="7310719"/>
                  </a:lnTo>
                  <a:lnTo>
                    <a:pt x="0" y="7310719"/>
                  </a:lnTo>
                  <a:close/>
                </a:path>
              </a:pathLst>
            </a:custGeom>
            <a:solidFill>
              <a:srgbClr val="000000">
                <a:alpha val="0"/>
              </a:srgbClr>
            </a:solidFill>
          </p:spPr>
        </p:sp>
        <p:sp>
          <p:nvSpPr>
            <p:cNvPr id="25" name="TextBox 25"/>
            <p:cNvSpPr txBox="1"/>
            <p:nvPr/>
          </p:nvSpPr>
          <p:spPr>
            <a:xfrm>
              <a:off x="0" y="-104775"/>
              <a:ext cx="17166777" cy="7415494"/>
            </a:xfrm>
            <a:prstGeom prst="rect">
              <a:avLst/>
            </a:prstGeom>
          </p:spPr>
          <p:txBody>
            <a:bodyPr lIns="0" tIns="0" rIns="0" bIns="0" rtlCol="0" anchor="t"/>
            <a:lstStyle/>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6" tooltip="https://data.wa.gov/Transportation/Electric-Vehicle-Population-Data/f6w7-q2d2/about_data"/>
                </a:rPr>
                <a:t>https://data.wa.gov/Transportation/Electric-Vehicle-Population-Data/f6w7-q2d2/about_data</a:t>
              </a:r>
              <a:r>
                <a:rPr lang="en-US" sz="3200">
                  <a:solidFill>
                    <a:srgbClr val="000000"/>
                  </a:solidFill>
                  <a:latin typeface="Calibri (MS)"/>
                  <a:ea typeface="Calibri (MS)"/>
                  <a:cs typeface="Calibri (MS)"/>
                  <a:sym typeface="Calibri (MS)"/>
                </a:rPr>
                <a:t> </a:t>
              </a:r>
            </a:p>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7" tooltip="https://catalog.data.gov/dataset/electric-vehicle-population-data"/>
                </a:rPr>
                <a:t>https://catalog.data.gov/dataset/electric-vehicle-population-data</a:t>
              </a:r>
            </a:p>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8" tooltip="https://sdgresources.relx.com/electric-vehicles-evs#:~:text=EVs%20also%20play%20a%20role,which%20has%20significant%20health%20impacts"/>
                </a:rPr>
                <a:t>https://sdgresources.relx.com/electric-vehicles-evs#:~:text=EVs%20also%20play%20a%20role,which%20has%20significant%20health%20impacts</a:t>
              </a:r>
            </a:p>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9" tooltip="https://sdgresources.relx.com/goal-7-affordable-and-clean-energy"/>
                </a:rPr>
                <a:t>https://sdgresources.relx.com/goal-7-affordable-and-clean-energy</a:t>
              </a:r>
              <a:r>
                <a:rPr lang="en-US" sz="3200">
                  <a:solidFill>
                    <a:srgbClr val="000000"/>
                  </a:solidFill>
                  <a:latin typeface="Calibri (MS)"/>
                  <a:ea typeface="Calibri (MS)"/>
                  <a:cs typeface="Calibri (MS)"/>
                  <a:sym typeface="Calibri (MS)"/>
                </a:rPr>
                <a:t> </a:t>
              </a:r>
            </a:p>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10" tooltip="https://sdgresources.relx.com/goal-11-sustainable-cities-and-communities"/>
                </a:rPr>
                <a:t>https://sdgresources.relx.com/goal-11-sustainable-cities-and-communities</a:t>
              </a:r>
              <a:r>
                <a:rPr lang="en-US" sz="3200">
                  <a:solidFill>
                    <a:srgbClr val="000000"/>
                  </a:solidFill>
                  <a:latin typeface="Calibri (MS)"/>
                  <a:ea typeface="Calibri (MS)"/>
                  <a:cs typeface="Calibri (MS)"/>
                  <a:sym typeface="Calibri (MS)"/>
                </a:rPr>
                <a:t> </a:t>
              </a:r>
            </a:p>
            <a:p>
              <a:pPr marL="721422" lvl="2" indent="-240474" algn="l">
                <a:lnSpc>
                  <a:spcPts val="4349"/>
                </a:lnSpc>
                <a:buFont typeface="Arial"/>
                <a:buChar char="⚬"/>
              </a:pPr>
              <a:r>
                <a:rPr lang="en-US" sz="3200" u="sng">
                  <a:solidFill>
                    <a:srgbClr val="0000FF"/>
                  </a:solidFill>
                  <a:latin typeface="Calibri (MS)"/>
                  <a:ea typeface="Calibri (MS)"/>
                  <a:cs typeface="Calibri (MS)"/>
                  <a:sym typeface="Calibri (MS)"/>
                  <a:hlinkClick r:id="rId11" tooltip="https://sdgresources.relx.com/goal-13-climate-action"/>
                </a:rPr>
                <a:t>https://sdgresources.relx.com/goal-13-climate-action</a:t>
              </a:r>
              <a:r>
                <a:rPr lang="en-US" sz="3200">
                  <a:solidFill>
                    <a:srgbClr val="000000"/>
                  </a:solidFill>
                  <a:latin typeface="Calibri (MS)"/>
                  <a:ea typeface="Calibri (MS)"/>
                  <a:cs typeface="Calibri (MS)"/>
                  <a:sym typeface="Calibri (MS)"/>
                </a:rPr>
                <a:t>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4802858" y="3125245"/>
            <a:ext cx="8682285" cy="4341311"/>
            <a:chOff x="0" y="0"/>
            <a:chExt cx="11576380" cy="5788415"/>
          </a:xfrm>
        </p:grpSpPr>
        <p:sp>
          <p:nvSpPr>
            <p:cNvPr id="21" name="Freeform 21"/>
            <p:cNvSpPr/>
            <p:nvPr/>
          </p:nvSpPr>
          <p:spPr>
            <a:xfrm>
              <a:off x="0" y="0"/>
              <a:ext cx="11576380" cy="5788415"/>
            </a:xfrm>
            <a:custGeom>
              <a:avLst/>
              <a:gdLst/>
              <a:ahLst/>
              <a:cxnLst/>
              <a:rect l="l" t="t" r="r" b="b"/>
              <a:pathLst>
                <a:path w="11576380" h="5788415">
                  <a:moveTo>
                    <a:pt x="0" y="0"/>
                  </a:moveTo>
                  <a:lnTo>
                    <a:pt x="11576380" y="0"/>
                  </a:lnTo>
                  <a:lnTo>
                    <a:pt x="11576380" y="5788415"/>
                  </a:lnTo>
                  <a:lnTo>
                    <a:pt x="0" y="5788415"/>
                  </a:lnTo>
                  <a:close/>
                </a:path>
              </a:pathLst>
            </a:custGeom>
            <a:solidFill>
              <a:srgbClr val="000000">
                <a:alpha val="0"/>
              </a:srgbClr>
            </a:solidFill>
          </p:spPr>
        </p:sp>
        <p:sp>
          <p:nvSpPr>
            <p:cNvPr id="22" name="TextBox 22"/>
            <p:cNvSpPr txBox="1"/>
            <p:nvPr/>
          </p:nvSpPr>
          <p:spPr>
            <a:xfrm>
              <a:off x="0" y="304800"/>
              <a:ext cx="11576380" cy="5483615"/>
            </a:xfrm>
            <a:prstGeom prst="rect">
              <a:avLst/>
            </a:prstGeom>
          </p:spPr>
          <p:txBody>
            <a:bodyPr lIns="0" tIns="0" rIns="0" bIns="0" rtlCol="0" anchor="t"/>
            <a:lstStyle/>
            <a:p>
              <a:pPr algn="ctr">
                <a:lnSpc>
                  <a:spcPts val="14853"/>
                </a:lnSpc>
              </a:pPr>
              <a:r>
                <a:rPr lang="en-US" sz="18114">
                  <a:solidFill>
                    <a:srgbClr val="262F43"/>
                  </a:solidFill>
                  <a:latin typeface="Impact"/>
                  <a:ea typeface="Impact"/>
                  <a:cs typeface="Impact"/>
                  <a:sym typeface="Impact"/>
                </a:rPr>
                <a:t>THANK</a:t>
              </a:r>
            </a:p>
            <a:p>
              <a:pPr algn="ctr">
                <a:lnSpc>
                  <a:spcPts val="14853"/>
                </a:lnSpc>
              </a:pPr>
              <a:r>
                <a:rPr lang="en-US" sz="18114">
                  <a:solidFill>
                    <a:srgbClr val="262F43"/>
                  </a:solidFill>
                  <a:latin typeface="Impact"/>
                  <a:ea typeface="Impact"/>
                  <a:cs typeface="Impact"/>
                  <a:sym typeface="Impact"/>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4564028" y="2028501"/>
            <a:ext cx="9159943" cy="2382496"/>
            <a:chOff x="0" y="0"/>
            <a:chExt cx="12213257" cy="3176662"/>
          </a:xfrm>
        </p:grpSpPr>
        <p:sp>
          <p:nvSpPr>
            <p:cNvPr id="21" name="Freeform 21"/>
            <p:cNvSpPr/>
            <p:nvPr/>
          </p:nvSpPr>
          <p:spPr>
            <a:xfrm>
              <a:off x="0" y="0"/>
              <a:ext cx="12213258" cy="3176662"/>
            </a:xfrm>
            <a:custGeom>
              <a:avLst/>
              <a:gdLst/>
              <a:ahLst/>
              <a:cxnLst/>
              <a:rect l="l" t="t" r="r" b="b"/>
              <a:pathLst>
                <a:path w="12213258" h="3176662">
                  <a:moveTo>
                    <a:pt x="0" y="0"/>
                  </a:moveTo>
                  <a:lnTo>
                    <a:pt x="12213258" y="0"/>
                  </a:lnTo>
                  <a:lnTo>
                    <a:pt x="12213258" y="3176662"/>
                  </a:lnTo>
                  <a:lnTo>
                    <a:pt x="0" y="3176662"/>
                  </a:lnTo>
                  <a:close/>
                </a:path>
              </a:pathLst>
            </a:custGeom>
            <a:solidFill>
              <a:srgbClr val="000000">
                <a:alpha val="0"/>
              </a:srgbClr>
            </a:solidFill>
          </p:spPr>
        </p:sp>
        <p:sp>
          <p:nvSpPr>
            <p:cNvPr id="22" name="TextBox 22"/>
            <p:cNvSpPr txBox="1"/>
            <p:nvPr/>
          </p:nvSpPr>
          <p:spPr>
            <a:xfrm>
              <a:off x="0" y="219075"/>
              <a:ext cx="12213257" cy="2957587"/>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OBJECTIVES</a:t>
              </a:r>
            </a:p>
          </p:txBody>
        </p:sp>
      </p:grpSp>
      <p:grpSp>
        <p:nvGrpSpPr>
          <p:cNvPr id="23" name="Group 23"/>
          <p:cNvGrpSpPr/>
          <p:nvPr/>
        </p:nvGrpSpPr>
        <p:grpSpPr>
          <a:xfrm>
            <a:off x="3989154" y="4518504"/>
            <a:ext cx="10309692" cy="3235598"/>
            <a:chOff x="0" y="0"/>
            <a:chExt cx="13746256" cy="4314131"/>
          </a:xfrm>
        </p:grpSpPr>
        <p:sp>
          <p:nvSpPr>
            <p:cNvPr id="24" name="Freeform 24"/>
            <p:cNvSpPr/>
            <p:nvPr/>
          </p:nvSpPr>
          <p:spPr>
            <a:xfrm>
              <a:off x="0" y="0"/>
              <a:ext cx="13746256" cy="4314131"/>
            </a:xfrm>
            <a:custGeom>
              <a:avLst/>
              <a:gdLst/>
              <a:ahLst/>
              <a:cxnLst/>
              <a:rect l="l" t="t" r="r" b="b"/>
              <a:pathLst>
                <a:path w="13746256" h="4314131">
                  <a:moveTo>
                    <a:pt x="0" y="0"/>
                  </a:moveTo>
                  <a:lnTo>
                    <a:pt x="13746256" y="0"/>
                  </a:lnTo>
                  <a:lnTo>
                    <a:pt x="13746256" y="4314131"/>
                  </a:lnTo>
                  <a:lnTo>
                    <a:pt x="0" y="4314131"/>
                  </a:lnTo>
                  <a:close/>
                </a:path>
              </a:pathLst>
            </a:custGeom>
            <a:solidFill>
              <a:srgbClr val="000000">
                <a:alpha val="0"/>
              </a:srgbClr>
            </a:solidFill>
          </p:spPr>
        </p:sp>
        <p:sp>
          <p:nvSpPr>
            <p:cNvPr id="25" name="TextBox 25"/>
            <p:cNvSpPr txBox="1"/>
            <p:nvPr/>
          </p:nvSpPr>
          <p:spPr>
            <a:xfrm>
              <a:off x="0" y="-57150"/>
              <a:ext cx="13746256" cy="4371281"/>
            </a:xfrm>
            <a:prstGeom prst="rect">
              <a:avLst/>
            </a:prstGeom>
          </p:spPr>
          <p:txBody>
            <a:bodyPr lIns="0" tIns="0" rIns="0" bIns="0" rtlCol="0" anchor="t"/>
            <a:lstStyle/>
            <a:p>
              <a:pPr algn="just">
                <a:lnSpc>
                  <a:spcPts val="4349"/>
                </a:lnSpc>
              </a:pPr>
              <a:r>
                <a:rPr lang="en-US" sz="3106">
                  <a:solidFill>
                    <a:srgbClr val="262F43"/>
                  </a:solidFill>
                  <a:latin typeface="Clear Sans"/>
                  <a:ea typeface="Clear Sans"/>
                  <a:cs typeface="Clear Sans"/>
                  <a:sym typeface="Clear Sans"/>
                </a:rPr>
                <a:t>--&gt;Clean and prepare the EV dataset.</a:t>
              </a:r>
            </a:p>
            <a:p>
              <a:pPr algn="just">
                <a:lnSpc>
                  <a:spcPts val="4349"/>
                </a:lnSpc>
              </a:pPr>
              <a:r>
                <a:rPr lang="en-US" sz="3106">
                  <a:solidFill>
                    <a:srgbClr val="262F43"/>
                  </a:solidFill>
                  <a:latin typeface="Clear Sans"/>
                  <a:ea typeface="Clear Sans"/>
                  <a:cs typeface="Clear Sans"/>
                  <a:sym typeface="Clear Sans"/>
                </a:rPr>
                <a:t>--&gt;Analyze key features through EDA.</a:t>
              </a:r>
            </a:p>
            <a:p>
              <a:pPr algn="just">
                <a:lnSpc>
                  <a:spcPts val="4349"/>
                </a:lnSpc>
              </a:pPr>
              <a:r>
                <a:rPr lang="en-US" sz="3106">
                  <a:solidFill>
                    <a:srgbClr val="262F43"/>
                  </a:solidFill>
                  <a:latin typeface="Clear Sans"/>
                  <a:ea typeface="Clear Sans"/>
                  <a:cs typeface="Clear Sans"/>
                  <a:sym typeface="Clear Sans"/>
                </a:rPr>
                <a:t>--&gt;Handle outliers and missing values.</a:t>
              </a:r>
            </a:p>
            <a:p>
              <a:pPr algn="just">
                <a:lnSpc>
                  <a:spcPts val="4349"/>
                </a:lnSpc>
              </a:pPr>
              <a:r>
                <a:rPr lang="en-US" sz="3106">
                  <a:solidFill>
                    <a:srgbClr val="262F43"/>
                  </a:solidFill>
                  <a:latin typeface="Clear Sans"/>
                  <a:ea typeface="Clear Sans"/>
                  <a:cs typeface="Clear Sans"/>
                  <a:sym typeface="Clear Sans"/>
                </a:rPr>
                <a:t>--&gt;Apply clustering to segment EVs.</a:t>
              </a:r>
            </a:p>
            <a:p>
              <a:pPr algn="just">
                <a:lnSpc>
                  <a:spcPts val="4349"/>
                </a:lnSpc>
              </a:pPr>
              <a:r>
                <a:rPr lang="en-US" sz="3106">
                  <a:solidFill>
                    <a:srgbClr val="262F43"/>
                  </a:solidFill>
                  <a:latin typeface="Clear Sans"/>
                  <a:ea typeface="Clear Sans"/>
                  <a:cs typeface="Clear Sans"/>
                  <a:sym typeface="Clear Sans"/>
                </a:rPr>
                <a:t>--&gt;Visualize adoption patterns across time and regions.</a:t>
              </a:r>
            </a:p>
            <a:p>
              <a:pPr algn="just">
                <a:lnSpc>
                  <a:spcPts val="4349"/>
                </a:lnSpc>
              </a:pPr>
              <a:endParaRPr lang="en-US" sz="3106">
                <a:solidFill>
                  <a:srgbClr val="262F43"/>
                </a:solidFill>
                <a:latin typeface="Clear Sans"/>
                <a:ea typeface="Clear Sans"/>
                <a:cs typeface="Clear Sans"/>
                <a:sym typeface="Clear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4263486" y="1056377"/>
            <a:ext cx="9887860" cy="3772636"/>
            <a:chOff x="0" y="0"/>
            <a:chExt cx="13183813" cy="5030181"/>
          </a:xfrm>
        </p:grpSpPr>
        <p:sp>
          <p:nvSpPr>
            <p:cNvPr id="21" name="Freeform 21"/>
            <p:cNvSpPr/>
            <p:nvPr/>
          </p:nvSpPr>
          <p:spPr>
            <a:xfrm>
              <a:off x="0" y="0"/>
              <a:ext cx="13183814" cy="5030181"/>
            </a:xfrm>
            <a:custGeom>
              <a:avLst/>
              <a:gdLst/>
              <a:ahLst/>
              <a:cxnLst/>
              <a:rect l="l" t="t" r="r" b="b"/>
              <a:pathLst>
                <a:path w="13183814" h="5030181">
                  <a:moveTo>
                    <a:pt x="0" y="0"/>
                  </a:moveTo>
                  <a:lnTo>
                    <a:pt x="13183814" y="0"/>
                  </a:lnTo>
                  <a:lnTo>
                    <a:pt x="13183814" y="5030181"/>
                  </a:lnTo>
                  <a:lnTo>
                    <a:pt x="0" y="5030181"/>
                  </a:lnTo>
                  <a:close/>
                </a:path>
              </a:pathLst>
            </a:custGeom>
            <a:solidFill>
              <a:srgbClr val="000000">
                <a:alpha val="0"/>
              </a:srgbClr>
            </a:solidFill>
          </p:spPr>
        </p:sp>
        <p:sp>
          <p:nvSpPr>
            <p:cNvPr id="22" name="TextBox 22"/>
            <p:cNvSpPr txBox="1"/>
            <p:nvPr/>
          </p:nvSpPr>
          <p:spPr>
            <a:xfrm>
              <a:off x="0" y="219075"/>
              <a:ext cx="13183813" cy="4811106"/>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PROPOSED METHODOLOGY</a:t>
              </a:r>
            </a:p>
          </p:txBody>
        </p:sp>
      </p:grpSp>
      <p:grpSp>
        <p:nvGrpSpPr>
          <p:cNvPr id="23" name="Group 23"/>
          <p:cNvGrpSpPr/>
          <p:nvPr/>
        </p:nvGrpSpPr>
        <p:grpSpPr>
          <a:xfrm>
            <a:off x="3347889" y="4264482"/>
            <a:ext cx="11719054" cy="4864273"/>
            <a:chOff x="0" y="0"/>
            <a:chExt cx="15625405" cy="6485697"/>
          </a:xfrm>
        </p:grpSpPr>
        <p:sp>
          <p:nvSpPr>
            <p:cNvPr id="24" name="Freeform 24"/>
            <p:cNvSpPr/>
            <p:nvPr/>
          </p:nvSpPr>
          <p:spPr>
            <a:xfrm>
              <a:off x="0" y="0"/>
              <a:ext cx="15625406" cy="6485698"/>
            </a:xfrm>
            <a:custGeom>
              <a:avLst/>
              <a:gdLst/>
              <a:ahLst/>
              <a:cxnLst/>
              <a:rect l="l" t="t" r="r" b="b"/>
              <a:pathLst>
                <a:path w="15625406" h="6485698">
                  <a:moveTo>
                    <a:pt x="0" y="0"/>
                  </a:moveTo>
                  <a:lnTo>
                    <a:pt x="15625406" y="0"/>
                  </a:lnTo>
                  <a:lnTo>
                    <a:pt x="15625406" y="6485698"/>
                  </a:lnTo>
                  <a:lnTo>
                    <a:pt x="0" y="6485698"/>
                  </a:lnTo>
                  <a:close/>
                </a:path>
              </a:pathLst>
            </a:custGeom>
            <a:solidFill>
              <a:srgbClr val="000000">
                <a:alpha val="0"/>
              </a:srgbClr>
            </a:solidFill>
          </p:spPr>
        </p:sp>
        <p:sp>
          <p:nvSpPr>
            <p:cNvPr id="25" name="TextBox 25"/>
            <p:cNvSpPr txBox="1"/>
            <p:nvPr/>
          </p:nvSpPr>
          <p:spPr>
            <a:xfrm>
              <a:off x="0" y="-57150"/>
              <a:ext cx="15625405" cy="6542847"/>
            </a:xfrm>
            <a:prstGeom prst="rect">
              <a:avLst/>
            </a:prstGeom>
          </p:spPr>
          <p:txBody>
            <a:bodyPr lIns="0" tIns="0" rIns="0" bIns="0" rtlCol="0" anchor="t"/>
            <a:lstStyle/>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Data Cleaning: Removed missing/zero values in crucial fields.</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Imputation: Applied mean/median filling for gaps.</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Outlier Detection: Used IQR and boxplots.</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Statistical Analysis: Performed skewness, kurtosis, correlation checks.</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Clustering: Applied hierarchical and K-Means clustering.</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Visualization: Created plots with heatmaps, histograms, and pie charts.</a:t>
              </a:r>
            </a:p>
            <a:p>
              <a:pPr marL="710081" lvl="2" indent="-236694" algn="l">
                <a:lnSpc>
                  <a:spcPts val="4349"/>
                </a:lnSpc>
              </a:pPr>
              <a:endParaRPr lang="en-US" sz="3106">
                <a:solidFill>
                  <a:srgbClr val="262F43"/>
                </a:solidFill>
                <a:latin typeface="Clear Sans"/>
                <a:ea typeface="Clear Sans"/>
                <a:cs typeface="Clear Sans"/>
                <a:sym typeface="Clear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6894855" y="3442443"/>
            <a:ext cx="4498289" cy="6728384"/>
            <a:chOff x="0" y="0"/>
            <a:chExt cx="5997719" cy="8971179"/>
          </a:xfrm>
        </p:grpSpPr>
        <p:sp>
          <p:nvSpPr>
            <p:cNvPr id="21" name="Freeform 21"/>
            <p:cNvSpPr/>
            <p:nvPr/>
          </p:nvSpPr>
          <p:spPr>
            <a:xfrm>
              <a:off x="25400" y="25400"/>
              <a:ext cx="5946902" cy="8920353"/>
            </a:xfrm>
            <a:custGeom>
              <a:avLst/>
              <a:gdLst/>
              <a:ahLst/>
              <a:cxnLst/>
              <a:rect l="l" t="t" r="r" b="b"/>
              <a:pathLst>
                <a:path w="5946902" h="8920353">
                  <a:moveTo>
                    <a:pt x="0" y="0"/>
                  </a:moveTo>
                  <a:lnTo>
                    <a:pt x="5946902" y="0"/>
                  </a:lnTo>
                  <a:lnTo>
                    <a:pt x="5946902" y="8920353"/>
                  </a:lnTo>
                  <a:lnTo>
                    <a:pt x="0" y="8920353"/>
                  </a:lnTo>
                  <a:lnTo>
                    <a:pt x="0" y="0"/>
                  </a:lnTo>
                  <a:close/>
                </a:path>
              </a:pathLst>
            </a:custGeom>
            <a:blipFill>
              <a:blip r:embed="rId6"/>
              <a:stretch>
                <a:fillRect l="-47560" r="-47560"/>
              </a:stretch>
            </a:blipFill>
          </p:spPr>
        </p:sp>
        <p:sp>
          <p:nvSpPr>
            <p:cNvPr id="22" name="Freeform 22"/>
            <p:cNvSpPr/>
            <p:nvPr/>
          </p:nvSpPr>
          <p:spPr>
            <a:xfrm>
              <a:off x="0" y="0"/>
              <a:ext cx="5972302" cy="8971280"/>
            </a:xfrm>
            <a:custGeom>
              <a:avLst/>
              <a:gdLst/>
              <a:ahLst/>
              <a:cxnLst/>
              <a:rect l="l" t="t" r="r" b="b"/>
              <a:pathLst>
                <a:path w="5972302" h="8971280">
                  <a:moveTo>
                    <a:pt x="584200" y="0"/>
                  </a:moveTo>
                  <a:lnTo>
                    <a:pt x="990600" y="0"/>
                  </a:lnTo>
                  <a:lnTo>
                    <a:pt x="1016000" y="0"/>
                  </a:lnTo>
                  <a:lnTo>
                    <a:pt x="1016000" y="50800"/>
                  </a:lnTo>
                  <a:lnTo>
                    <a:pt x="990600" y="50800"/>
                  </a:lnTo>
                  <a:lnTo>
                    <a:pt x="584200" y="50800"/>
                  </a:lnTo>
                  <a:lnTo>
                    <a:pt x="558800" y="50800"/>
                  </a:lnTo>
                  <a:lnTo>
                    <a:pt x="558800" y="0"/>
                  </a:lnTo>
                  <a:close/>
                  <a:moveTo>
                    <a:pt x="1143000" y="0"/>
                  </a:moveTo>
                  <a:lnTo>
                    <a:pt x="1549400" y="0"/>
                  </a:lnTo>
                  <a:lnTo>
                    <a:pt x="1574800" y="0"/>
                  </a:lnTo>
                  <a:lnTo>
                    <a:pt x="1574800" y="50800"/>
                  </a:lnTo>
                  <a:lnTo>
                    <a:pt x="1549400" y="50800"/>
                  </a:lnTo>
                  <a:lnTo>
                    <a:pt x="1143000" y="50800"/>
                  </a:lnTo>
                  <a:lnTo>
                    <a:pt x="1117600" y="50800"/>
                  </a:lnTo>
                  <a:lnTo>
                    <a:pt x="1117600" y="0"/>
                  </a:lnTo>
                  <a:close/>
                  <a:moveTo>
                    <a:pt x="1676400" y="0"/>
                  </a:moveTo>
                  <a:lnTo>
                    <a:pt x="2082800" y="0"/>
                  </a:lnTo>
                  <a:lnTo>
                    <a:pt x="2108200" y="0"/>
                  </a:lnTo>
                  <a:lnTo>
                    <a:pt x="2108200" y="50800"/>
                  </a:lnTo>
                  <a:lnTo>
                    <a:pt x="2082800" y="50800"/>
                  </a:lnTo>
                  <a:lnTo>
                    <a:pt x="1676400" y="50800"/>
                  </a:lnTo>
                  <a:lnTo>
                    <a:pt x="1651000" y="50800"/>
                  </a:lnTo>
                  <a:lnTo>
                    <a:pt x="1651000" y="0"/>
                  </a:lnTo>
                  <a:close/>
                  <a:moveTo>
                    <a:pt x="2209800" y="0"/>
                  </a:moveTo>
                  <a:lnTo>
                    <a:pt x="2616200" y="0"/>
                  </a:lnTo>
                  <a:lnTo>
                    <a:pt x="2641600" y="0"/>
                  </a:lnTo>
                  <a:lnTo>
                    <a:pt x="2641600" y="50800"/>
                  </a:lnTo>
                  <a:lnTo>
                    <a:pt x="2616200" y="50800"/>
                  </a:lnTo>
                  <a:lnTo>
                    <a:pt x="2209800" y="50800"/>
                  </a:lnTo>
                  <a:lnTo>
                    <a:pt x="2184400" y="50800"/>
                  </a:lnTo>
                  <a:lnTo>
                    <a:pt x="2184400" y="0"/>
                  </a:lnTo>
                  <a:close/>
                  <a:moveTo>
                    <a:pt x="2743200" y="0"/>
                  </a:moveTo>
                  <a:lnTo>
                    <a:pt x="3149600" y="0"/>
                  </a:lnTo>
                  <a:lnTo>
                    <a:pt x="3175000" y="0"/>
                  </a:lnTo>
                  <a:lnTo>
                    <a:pt x="3175000" y="50800"/>
                  </a:lnTo>
                  <a:lnTo>
                    <a:pt x="3149600" y="50800"/>
                  </a:lnTo>
                  <a:lnTo>
                    <a:pt x="2743200" y="50800"/>
                  </a:lnTo>
                  <a:lnTo>
                    <a:pt x="2717800" y="50800"/>
                  </a:lnTo>
                  <a:lnTo>
                    <a:pt x="2717800" y="0"/>
                  </a:lnTo>
                  <a:close/>
                  <a:moveTo>
                    <a:pt x="3276600" y="0"/>
                  </a:moveTo>
                  <a:lnTo>
                    <a:pt x="3683000" y="0"/>
                  </a:lnTo>
                  <a:lnTo>
                    <a:pt x="3708400" y="0"/>
                  </a:lnTo>
                  <a:lnTo>
                    <a:pt x="3708400" y="50800"/>
                  </a:lnTo>
                  <a:lnTo>
                    <a:pt x="3683000" y="50800"/>
                  </a:lnTo>
                  <a:lnTo>
                    <a:pt x="3276600" y="50800"/>
                  </a:lnTo>
                  <a:lnTo>
                    <a:pt x="3251200" y="50800"/>
                  </a:lnTo>
                  <a:lnTo>
                    <a:pt x="3251200" y="0"/>
                  </a:lnTo>
                  <a:close/>
                  <a:moveTo>
                    <a:pt x="3810000" y="0"/>
                  </a:moveTo>
                  <a:lnTo>
                    <a:pt x="4216400" y="0"/>
                  </a:lnTo>
                  <a:lnTo>
                    <a:pt x="4241800" y="0"/>
                  </a:lnTo>
                  <a:lnTo>
                    <a:pt x="4241800" y="50800"/>
                  </a:lnTo>
                  <a:lnTo>
                    <a:pt x="4216400" y="50800"/>
                  </a:lnTo>
                  <a:lnTo>
                    <a:pt x="3810000" y="50800"/>
                  </a:lnTo>
                  <a:lnTo>
                    <a:pt x="3784600" y="50800"/>
                  </a:lnTo>
                  <a:lnTo>
                    <a:pt x="3784600" y="0"/>
                  </a:lnTo>
                  <a:close/>
                  <a:moveTo>
                    <a:pt x="4343400" y="0"/>
                  </a:moveTo>
                  <a:lnTo>
                    <a:pt x="4749800" y="0"/>
                  </a:lnTo>
                  <a:lnTo>
                    <a:pt x="4775200" y="0"/>
                  </a:lnTo>
                  <a:lnTo>
                    <a:pt x="4775200" y="50800"/>
                  </a:lnTo>
                  <a:lnTo>
                    <a:pt x="4749800" y="50800"/>
                  </a:lnTo>
                  <a:lnTo>
                    <a:pt x="4343400" y="50800"/>
                  </a:lnTo>
                  <a:lnTo>
                    <a:pt x="4318000" y="50800"/>
                  </a:lnTo>
                  <a:lnTo>
                    <a:pt x="4318000" y="0"/>
                  </a:lnTo>
                  <a:close/>
                  <a:moveTo>
                    <a:pt x="4876800" y="0"/>
                  </a:moveTo>
                  <a:lnTo>
                    <a:pt x="5283200" y="0"/>
                  </a:lnTo>
                  <a:lnTo>
                    <a:pt x="5308600" y="0"/>
                  </a:lnTo>
                  <a:lnTo>
                    <a:pt x="5308600" y="50800"/>
                  </a:lnTo>
                  <a:lnTo>
                    <a:pt x="5283200" y="50800"/>
                  </a:lnTo>
                  <a:lnTo>
                    <a:pt x="4876800" y="50800"/>
                  </a:lnTo>
                  <a:lnTo>
                    <a:pt x="4851400" y="50800"/>
                  </a:lnTo>
                  <a:lnTo>
                    <a:pt x="4851400" y="0"/>
                  </a:lnTo>
                  <a:close/>
                  <a:moveTo>
                    <a:pt x="5410200" y="0"/>
                  </a:moveTo>
                  <a:lnTo>
                    <a:pt x="5769102" y="0"/>
                  </a:lnTo>
                  <a:cubicBezTo>
                    <a:pt x="5783072" y="0"/>
                    <a:pt x="5794502" y="11430"/>
                    <a:pt x="5794502" y="25400"/>
                  </a:cubicBezTo>
                  <a:lnTo>
                    <a:pt x="5794502" y="72898"/>
                  </a:lnTo>
                  <a:lnTo>
                    <a:pt x="5794502" y="98298"/>
                  </a:lnTo>
                  <a:lnTo>
                    <a:pt x="5743702" y="98298"/>
                  </a:lnTo>
                  <a:lnTo>
                    <a:pt x="5743702" y="72898"/>
                  </a:lnTo>
                  <a:lnTo>
                    <a:pt x="5743702" y="25400"/>
                  </a:lnTo>
                  <a:lnTo>
                    <a:pt x="5769102" y="25400"/>
                  </a:lnTo>
                  <a:lnTo>
                    <a:pt x="5769102" y="50800"/>
                  </a:lnTo>
                  <a:lnTo>
                    <a:pt x="5613400" y="50800"/>
                  </a:lnTo>
                  <a:lnTo>
                    <a:pt x="5588000" y="50800"/>
                  </a:lnTo>
                  <a:lnTo>
                    <a:pt x="5588000" y="0"/>
                  </a:lnTo>
                  <a:close/>
                  <a:moveTo>
                    <a:pt x="5972302" y="225298"/>
                  </a:moveTo>
                  <a:lnTo>
                    <a:pt x="5972302" y="631698"/>
                  </a:lnTo>
                  <a:lnTo>
                    <a:pt x="5972302" y="657098"/>
                  </a:lnTo>
                  <a:lnTo>
                    <a:pt x="5921502" y="657098"/>
                  </a:lnTo>
                  <a:lnTo>
                    <a:pt x="5921502" y="631698"/>
                  </a:lnTo>
                  <a:lnTo>
                    <a:pt x="5921502" y="225298"/>
                  </a:lnTo>
                  <a:lnTo>
                    <a:pt x="5921502" y="199898"/>
                  </a:lnTo>
                  <a:lnTo>
                    <a:pt x="5972302" y="199898"/>
                  </a:lnTo>
                  <a:close/>
                  <a:moveTo>
                    <a:pt x="5972302" y="758698"/>
                  </a:moveTo>
                  <a:lnTo>
                    <a:pt x="5972302" y="1165098"/>
                  </a:lnTo>
                  <a:lnTo>
                    <a:pt x="5972302" y="1190498"/>
                  </a:lnTo>
                  <a:lnTo>
                    <a:pt x="5921502" y="1190498"/>
                  </a:lnTo>
                  <a:lnTo>
                    <a:pt x="5921502" y="1165098"/>
                  </a:lnTo>
                  <a:lnTo>
                    <a:pt x="5921502" y="758698"/>
                  </a:lnTo>
                  <a:lnTo>
                    <a:pt x="5921502" y="733298"/>
                  </a:lnTo>
                  <a:lnTo>
                    <a:pt x="5972302" y="733298"/>
                  </a:lnTo>
                  <a:close/>
                  <a:moveTo>
                    <a:pt x="5972302" y="1292098"/>
                  </a:moveTo>
                  <a:lnTo>
                    <a:pt x="5972302" y="1698498"/>
                  </a:lnTo>
                  <a:lnTo>
                    <a:pt x="5972302" y="1723898"/>
                  </a:lnTo>
                  <a:lnTo>
                    <a:pt x="5921502" y="1723898"/>
                  </a:lnTo>
                  <a:lnTo>
                    <a:pt x="5921502" y="1698498"/>
                  </a:lnTo>
                  <a:lnTo>
                    <a:pt x="5921502" y="1292098"/>
                  </a:lnTo>
                  <a:lnTo>
                    <a:pt x="5921502" y="1266698"/>
                  </a:lnTo>
                  <a:lnTo>
                    <a:pt x="5972302" y="1266698"/>
                  </a:lnTo>
                  <a:close/>
                  <a:moveTo>
                    <a:pt x="5972302" y="1825498"/>
                  </a:moveTo>
                  <a:lnTo>
                    <a:pt x="5972302" y="2231898"/>
                  </a:lnTo>
                  <a:lnTo>
                    <a:pt x="5972302" y="2257298"/>
                  </a:lnTo>
                  <a:lnTo>
                    <a:pt x="5921502" y="2257298"/>
                  </a:lnTo>
                  <a:lnTo>
                    <a:pt x="5921502" y="2231898"/>
                  </a:lnTo>
                  <a:lnTo>
                    <a:pt x="5921502" y="1825498"/>
                  </a:lnTo>
                  <a:lnTo>
                    <a:pt x="5921502" y="1800098"/>
                  </a:lnTo>
                  <a:lnTo>
                    <a:pt x="5972302" y="1800098"/>
                  </a:lnTo>
                  <a:close/>
                  <a:moveTo>
                    <a:pt x="5972302" y="2358898"/>
                  </a:moveTo>
                  <a:lnTo>
                    <a:pt x="5972302" y="2765298"/>
                  </a:lnTo>
                  <a:lnTo>
                    <a:pt x="5972302" y="2790698"/>
                  </a:lnTo>
                  <a:lnTo>
                    <a:pt x="5921502" y="2790698"/>
                  </a:lnTo>
                  <a:lnTo>
                    <a:pt x="5921502" y="2765298"/>
                  </a:lnTo>
                  <a:lnTo>
                    <a:pt x="5921502" y="2358898"/>
                  </a:lnTo>
                  <a:lnTo>
                    <a:pt x="5921502" y="2333498"/>
                  </a:lnTo>
                  <a:lnTo>
                    <a:pt x="5972302" y="2333498"/>
                  </a:lnTo>
                  <a:close/>
                  <a:moveTo>
                    <a:pt x="5972302" y="2892298"/>
                  </a:moveTo>
                  <a:lnTo>
                    <a:pt x="5972302" y="3298698"/>
                  </a:lnTo>
                  <a:lnTo>
                    <a:pt x="5972302" y="3324098"/>
                  </a:lnTo>
                  <a:lnTo>
                    <a:pt x="5921502" y="3324098"/>
                  </a:lnTo>
                  <a:lnTo>
                    <a:pt x="5921502" y="3298698"/>
                  </a:lnTo>
                  <a:lnTo>
                    <a:pt x="5921502" y="2892298"/>
                  </a:lnTo>
                  <a:lnTo>
                    <a:pt x="5921502" y="2866898"/>
                  </a:lnTo>
                  <a:lnTo>
                    <a:pt x="5972302" y="2866898"/>
                  </a:lnTo>
                  <a:close/>
                  <a:moveTo>
                    <a:pt x="5972302" y="3425698"/>
                  </a:moveTo>
                  <a:lnTo>
                    <a:pt x="5972302" y="3832098"/>
                  </a:lnTo>
                  <a:lnTo>
                    <a:pt x="5972302" y="3857498"/>
                  </a:lnTo>
                  <a:lnTo>
                    <a:pt x="5921502" y="3857498"/>
                  </a:lnTo>
                  <a:lnTo>
                    <a:pt x="5921502" y="3832098"/>
                  </a:lnTo>
                  <a:lnTo>
                    <a:pt x="5921502" y="3425698"/>
                  </a:lnTo>
                  <a:lnTo>
                    <a:pt x="5921502" y="3400298"/>
                  </a:lnTo>
                  <a:lnTo>
                    <a:pt x="5972302" y="3400298"/>
                  </a:lnTo>
                  <a:close/>
                  <a:moveTo>
                    <a:pt x="5972302" y="3959098"/>
                  </a:moveTo>
                  <a:lnTo>
                    <a:pt x="5972302" y="4365498"/>
                  </a:lnTo>
                  <a:lnTo>
                    <a:pt x="5972302" y="4390898"/>
                  </a:lnTo>
                  <a:lnTo>
                    <a:pt x="5921502" y="4390898"/>
                  </a:lnTo>
                  <a:lnTo>
                    <a:pt x="5921502" y="4365498"/>
                  </a:lnTo>
                  <a:lnTo>
                    <a:pt x="5921502" y="3959098"/>
                  </a:lnTo>
                  <a:lnTo>
                    <a:pt x="5921502" y="3933698"/>
                  </a:lnTo>
                  <a:lnTo>
                    <a:pt x="5972302" y="3933698"/>
                  </a:lnTo>
                  <a:close/>
                  <a:moveTo>
                    <a:pt x="5972302" y="4492498"/>
                  </a:moveTo>
                  <a:lnTo>
                    <a:pt x="5972302" y="4898898"/>
                  </a:lnTo>
                  <a:lnTo>
                    <a:pt x="5972302" y="4924298"/>
                  </a:lnTo>
                  <a:lnTo>
                    <a:pt x="5921502" y="4924298"/>
                  </a:lnTo>
                  <a:lnTo>
                    <a:pt x="5921502" y="4898898"/>
                  </a:lnTo>
                  <a:lnTo>
                    <a:pt x="5921502" y="4492498"/>
                  </a:lnTo>
                  <a:lnTo>
                    <a:pt x="5921502" y="4467098"/>
                  </a:lnTo>
                  <a:lnTo>
                    <a:pt x="5972302" y="4467098"/>
                  </a:lnTo>
                  <a:close/>
                  <a:moveTo>
                    <a:pt x="5972302" y="5025898"/>
                  </a:moveTo>
                  <a:lnTo>
                    <a:pt x="5972302" y="5432298"/>
                  </a:lnTo>
                  <a:lnTo>
                    <a:pt x="5972302" y="5457698"/>
                  </a:lnTo>
                  <a:lnTo>
                    <a:pt x="5921502" y="5457698"/>
                  </a:lnTo>
                  <a:lnTo>
                    <a:pt x="5921502" y="5432298"/>
                  </a:lnTo>
                  <a:lnTo>
                    <a:pt x="5921502" y="5025898"/>
                  </a:lnTo>
                  <a:lnTo>
                    <a:pt x="5921502" y="5000498"/>
                  </a:lnTo>
                  <a:lnTo>
                    <a:pt x="5972302" y="5000498"/>
                  </a:lnTo>
                  <a:close/>
                  <a:moveTo>
                    <a:pt x="5972302" y="5559298"/>
                  </a:moveTo>
                  <a:lnTo>
                    <a:pt x="5972302" y="5965698"/>
                  </a:lnTo>
                  <a:lnTo>
                    <a:pt x="5972302" y="5991098"/>
                  </a:lnTo>
                  <a:lnTo>
                    <a:pt x="5921502" y="5991098"/>
                  </a:lnTo>
                  <a:lnTo>
                    <a:pt x="5921502" y="5965698"/>
                  </a:lnTo>
                  <a:lnTo>
                    <a:pt x="5921502" y="5559298"/>
                  </a:lnTo>
                  <a:lnTo>
                    <a:pt x="5921502" y="5533898"/>
                  </a:lnTo>
                  <a:lnTo>
                    <a:pt x="5972302" y="5533898"/>
                  </a:lnTo>
                  <a:close/>
                  <a:moveTo>
                    <a:pt x="5972302" y="6092698"/>
                  </a:moveTo>
                  <a:lnTo>
                    <a:pt x="5972302" y="6499098"/>
                  </a:lnTo>
                  <a:lnTo>
                    <a:pt x="5972302" y="6524498"/>
                  </a:lnTo>
                  <a:lnTo>
                    <a:pt x="5921502" y="6524498"/>
                  </a:lnTo>
                  <a:lnTo>
                    <a:pt x="5921502" y="6499098"/>
                  </a:lnTo>
                  <a:lnTo>
                    <a:pt x="5921502" y="6092698"/>
                  </a:lnTo>
                  <a:lnTo>
                    <a:pt x="5921502" y="6067298"/>
                  </a:lnTo>
                  <a:lnTo>
                    <a:pt x="5972302" y="6067298"/>
                  </a:lnTo>
                  <a:close/>
                  <a:moveTo>
                    <a:pt x="5972302" y="6626098"/>
                  </a:moveTo>
                  <a:lnTo>
                    <a:pt x="5972302" y="7032498"/>
                  </a:lnTo>
                  <a:lnTo>
                    <a:pt x="5972302" y="7057898"/>
                  </a:lnTo>
                  <a:lnTo>
                    <a:pt x="5921502" y="7057898"/>
                  </a:lnTo>
                  <a:lnTo>
                    <a:pt x="5921502" y="7032498"/>
                  </a:lnTo>
                  <a:lnTo>
                    <a:pt x="5921502" y="6626098"/>
                  </a:lnTo>
                  <a:lnTo>
                    <a:pt x="5921502" y="6600698"/>
                  </a:lnTo>
                  <a:lnTo>
                    <a:pt x="5972302" y="6600698"/>
                  </a:lnTo>
                  <a:close/>
                  <a:moveTo>
                    <a:pt x="5972302" y="7159498"/>
                  </a:moveTo>
                  <a:lnTo>
                    <a:pt x="5972302" y="7565898"/>
                  </a:lnTo>
                  <a:lnTo>
                    <a:pt x="5972302" y="7591298"/>
                  </a:lnTo>
                  <a:lnTo>
                    <a:pt x="5921502" y="7591298"/>
                  </a:lnTo>
                  <a:lnTo>
                    <a:pt x="5921502" y="7565898"/>
                  </a:lnTo>
                  <a:lnTo>
                    <a:pt x="5921502" y="7159498"/>
                  </a:lnTo>
                  <a:lnTo>
                    <a:pt x="5921502" y="7134098"/>
                  </a:lnTo>
                  <a:lnTo>
                    <a:pt x="5972302" y="7134098"/>
                  </a:lnTo>
                  <a:close/>
                  <a:moveTo>
                    <a:pt x="5972302" y="7692898"/>
                  </a:moveTo>
                  <a:lnTo>
                    <a:pt x="5972302" y="8099298"/>
                  </a:lnTo>
                  <a:lnTo>
                    <a:pt x="5972302" y="8124698"/>
                  </a:lnTo>
                  <a:lnTo>
                    <a:pt x="5921502" y="8124698"/>
                  </a:lnTo>
                  <a:lnTo>
                    <a:pt x="5921502" y="8099298"/>
                  </a:lnTo>
                  <a:lnTo>
                    <a:pt x="5921502" y="7692898"/>
                  </a:lnTo>
                  <a:lnTo>
                    <a:pt x="5921502" y="7667498"/>
                  </a:lnTo>
                  <a:lnTo>
                    <a:pt x="5972302" y="7667498"/>
                  </a:lnTo>
                  <a:close/>
                  <a:moveTo>
                    <a:pt x="5972302" y="8226298"/>
                  </a:moveTo>
                  <a:lnTo>
                    <a:pt x="5972302" y="8564753"/>
                  </a:lnTo>
                  <a:cubicBezTo>
                    <a:pt x="5972302" y="8578723"/>
                    <a:pt x="5960872" y="8590153"/>
                    <a:pt x="5946902" y="8590153"/>
                  </a:cubicBezTo>
                  <a:lnTo>
                    <a:pt x="5878957" y="8590153"/>
                  </a:lnTo>
                  <a:lnTo>
                    <a:pt x="5853557" y="8590153"/>
                  </a:lnTo>
                  <a:lnTo>
                    <a:pt x="5853557" y="8539353"/>
                  </a:lnTo>
                  <a:lnTo>
                    <a:pt x="5878957" y="8539353"/>
                  </a:lnTo>
                  <a:lnTo>
                    <a:pt x="5946902" y="8539353"/>
                  </a:lnTo>
                  <a:lnTo>
                    <a:pt x="5946902" y="8564753"/>
                  </a:lnTo>
                  <a:lnTo>
                    <a:pt x="5921502" y="8564753"/>
                  </a:lnTo>
                  <a:lnTo>
                    <a:pt x="5921502" y="8607298"/>
                  </a:lnTo>
                  <a:lnTo>
                    <a:pt x="5921502" y="8581898"/>
                  </a:lnTo>
                  <a:lnTo>
                    <a:pt x="5972302" y="8581898"/>
                  </a:lnTo>
                  <a:close/>
                  <a:moveTo>
                    <a:pt x="5726557" y="8945753"/>
                  </a:moveTo>
                  <a:lnTo>
                    <a:pt x="5320157" y="8945753"/>
                  </a:lnTo>
                  <a:lnTo>
                    <a:pt x="5294757" y="8945753"/>
                  </a:lnTo>
                  <a:lnTo>
                    <a:pt x="5294757" y="8894953"/>
                  </a:lnTo>
                  <a:lnTo>
                    <a:pt x="5320157" y="8894953"/>
                  </a:lnTo>
                  <a:lnTo>
                    <a:pt x="5726557" y="8894953"/>
                  </a:lnTo>
                  <a:lnTo>
                    <a:pt x="5751957" y="8894953"/>
                  </a:lnTo>
                  <a:lnTo>
                    <a:pt x="5751957" y="8945753"/>
                  </a:lnTo>
                  <a:close/>
                  <a:moveTo>
                    <a:pt x="5193157" y="8945753"/>
                  </a:moveTo>
                  <a:lnTo>
                    <a:pt x="4786757" y="8945753"/>
                  </a:lnTo>
                  <a:lnTo>
                    <a:pt x="4761357" y="8945753"/>
                  </a:lnTo>
                  <a:lnTo>
                    <a:pt x="4761357" y="8894953"/>
                  </a:lnTo>
                  <a:lnTo>
                    <a:pt x="4786757" y="8894953"/>
                  </a:lnTo>
                  <a:lnTo>
                    <a:pt x="5193157" y="8894953"/>
                  </a:lnTo>
                  <a:lnTo>
                    <a:pt x="5218557" y="8894953"/>
                  </a:lnTo>
                  <a:lnTo>
                    <a:pt x="5218557" y="8945753"/>
                  </a:lnTo>
                  <a:close/>
                  <a:moveTo>
                    <a:pt x="4659757" y="8945753"/>
                  </a:moveTo>
                  <a:lnTo>
                    <a:pt x="4253357" y="8945753"/>
                  </a:lnTo>
                  <a:lnTo>
                    <a:pt x="4227957" y="8945753"/>
                  </a:lnTo>
                  <a:lnTo>
                    <a:pt x="4227957" y="8894953"/>
                  </a:lnTo>
                  <a:lnTo>
                    <a:pt x="4253357" y="8894953"/>
                  </a:lnTo>
                  <a:lnTo>
                    <a:pt x="4659757" y="8894953"/>
                  </a:lnTo>
                  <a:lnTo>
                    <a:pt x="4685157" y="8894953"/>
                  </a:lnTo>
                  <a:lnTo>
                    <a:pt x="4685157" y="8945753"/>
                  </a:lnTo>
                  <a:close/>
                  <a:moveTo>
                    <a:pt x="4126357" y="8945753"/>
                  </a:moveTo>
                  <a:lnTo>
                    <a:pt x="3719957" y="8945753"/>
                  </a:lnTo>
                  <a:lnTo>
                    <a:pt x="3694557" y="8945753"/>
                  </a:lnTo>
                  <a:lnTo>
                    <a:pt x="3694557" y="8894953"/>
                  </a:lnTo>
                  <a:lnTo>
                    <a:pt x="3719957" y="8894953"/>
                  </a:lnTo>
                  <a:lnTo>
                    <a:pt x="4126357" y="8894953"/>
                  </a:lnTo>
                  <a:lnTo>
                    <a:pt x="4151757" y="8894953"/>
                  </a:lnTo>
                  <a:lnTo>
                    <a:pt x="4151757" y="8945753"/>
                  </a:lnTo>
                  <a:close/>
                  <a:moveTo>
                    <a:pt x="3592957" y="8945753"/>
                  </a:moveTo>
                  <a:lnTo>
                    <a:pt x="3186557" y="8945753"/>
                  </a:lnTo>
                  <a:lnTo>
                    <a:pt x="3161157" y="8945753"/>
                  </a:lnTo>
                  <a:lnTo>
                    <a:pt x="3161157" y="8894953"/>
                  </a:lnTo>
                  <a:lnTo>
                    <a:pt x="3186557" y="8894953"/>
                  </a:lnTo>
                  <a:lnTo>
                    <a:pt x="3592957" y="8894953"/>
                  </a:lnTo>
                  <a:lnTo>
                    <a:pt x="3618357" y="8894953"/>
                  </a:lnTo>
                  <a:lnTo>
                    <a:pt x="3618357" y="8945753"/>
                  </a:lnTo>
                  <a:close/>
                  <a:moveTo>
                    <a:pt x="3059557" y="8945753"/>
                  </a:moveTo>
                  <a:lnTo>
                    <a:pt x="2653157" y="8945753"/>
                  </a:lnTo>
                  <a:lnTo>
                    <a:pt x="2627757" y="8945753"/>
                  </a:lnTo>
                  <a:lnTo>
                    <a:pt x="2627757" y="8894953"/>
                  </a:lnTo>
                  <a:lnTo>
                    <a:pt x="2653157" y="8894953"/>
                  </a:lnTo>
                  <a:lnTo>
                    <a:pt x="3059557" y="8894953"/>
                  </a:lnTo>
                  <a:lnTo>
                    <a:pt x="3084957" y="8894953"/>
                  </a:lnTo>
                  <a:lnTo>
                    <a:pt x="3084957" y="8945753"/>
                  </a:lnTo>
                  <a:close/>
                  <a:moveTo>
                    <a:pt x="2526157" y="8945753"/>
                  </a:moveTo>
                  <a:lnTo>
                    <a:pt x="2119757" y="8945753"/>
                  </a:lnTo>
                  <a:lnTo>
                    <a:pt x="2094357" y="8945753"/>
                  </a:lnTo>
                  <a:lnTo>
                    <a:pt x="2094357" y="8894953"/>
                  </a:lnTo>
                  <a:lnTo>
                    <a:pt x="2119757" y="8894953"/>
                  </a:lnTo>
                  <a:lnTo>
                    <a:pt x="2526157" y="8894953"/>
                  </a:lnTo>
                  <a:lnTo>
                    <a:pt x="2551557" y="8894953"/>
                  </a:lnTo>
                  <a:lnTo>
                    <a:pt x="2551557" y="8945753"/>
                  </a:lnTo>
                  <a:close/>
                  <a:moveTo>
                    <a:pt x="1992757" y="8945753"/>
                  </a:moveTo>
                  <a:lnTo>
                    <a:pt x="1586357" y="8945753"/>
                  </a:lnTo>
                  <a:lnTo>
                    <a:pt x="1560957" y="8945753"/>
                  </a:lnTo>
                  <a:lnTo>
                    <a:pt x="1560957" y="8894953"/>
                  </a:lnTo>
                  <a:lnTo>
                    <a:pt x="1586357" y="8894953"/>
                  </a:lnTo>
                  <a:lnTo>
                    <a:pt x="1992757" y="8894953"/>
                  </a:lnTo>
                  <a:lnTo>
                    <a:pt x="2018157" y="8894953"/>
                  </a:lnTo>
                  <a:lnTo>
                    <a:pt x="2018157" y="8945753"/>
                  </a:lnTo>
                  <a:close/>
                  <a:moveTo>
                    <a:pt x="1459357" y="8945753"/>
                  </a:moveTo>
                  <a:lnTo>
                    <a:pt x="1052957" y="8945753"/>
                  </a:lnTo>
                  <a:lnTo>
                    <a:pt x="1027557" y="8945753"/>
                  </a:lnTo>
                  <a:lnTo>
                    <a:pt x="1027557" y="8894953"/>
                  </a:lnTo>
                  <a:lnTo>
                    <a:pt x="1052957" y="8894953"/>
                  </a:lnTo>
                  <a:lnTo>
                    <a:pt x="1459357" y="8894953"/>
                  </a:lnTo>
                  <a:lnTo>
                    <a:pt x="1484757" y="8894953"/>
                  </a:lnTo>
                  <a:lnTo>
                    <a:pt x="1484757" y="8945753"/>
                  </a:lnTo>
                  <a:close/>
                  <a:moveTo>
                    <a:pt x="925957" y="8945753"/>
                  </a:moveTo>
                  <a:lnTo>
                    <a:pt x="519557" y="8945753"/>
                  </a:lnTo>
                  <a:lnTo>
                    <a:pt x="494157" y="8945753"/>
                  </a:lnTo>
                  <a:lnTo>
                    <a:pt x="494157" y="8894953"/>
                  </a:lnTo>
                  <a:lnTo>
                    <a:pt x="519557" y="8894953"/>
                  </a:lnTo>
                  <a:lnTo>
                    <a:pt x="925957" y="8894953"/>
                  </a:lnTo>
                  <a:lnTo>
                    <a:pt x="951357" y="8894953"/>
                  </a:lnTo>
                  <a:lnTo>
                    <a:pt x="951357" y="8945753"/>
                  </a:lnTo>
                  <a:close/>
                  <a:moveTo>
                    <a:pt x="392557" y="8945753"/>
                  </a:moveTo>
                  <a:lnTo>
                    <a:pt x="25400" y="8945753"/>
                  </a:lnTo>
                  <a:cubicBezTo>
                    <a:pt x="11430" y="8945753"/>
                    <a:pt x="0" y="8934323"/>
                    <a:pt x="0" y="8920353"/>
                  </a:cubicBezTo>
                  <a:lnTo>
                    <a:pt x="0" y="8678037"/>
                  </a:lnTo>
                  <a:lnTo>
                    <a:pt x="0" y="8652637"/>
                  </a:lnTo>
                  <a:lnTo>
                    <a:pt x="50800" y="8652637"/>
                  </a:lnTo>
                  <a:lnTo>
                    <a:pt x="50800" y="8678037"/>
                  </a:lnTo>
                  <a:lnTo>
                    <a:pt x="50800" y="8945880"/>
                  </a:lnTo>
                  <a:lnTo>
                    <a:pt x="25400" y="8945880"/>
                  </a:lnTo>
                  <a:lnTo>
                    <a:pt x="25400" y="8920480"/>
                  </a:lnTo>
                  <a:lnTo>
                    <a:pt x="163957" y="8920480"/>
                  </a:lnTo>
                  <a:lnTo>
                    <a:pt x="189357" y="8920480"/>
                  </a:lnTo>
                  <a:lnTo>
                    <a:pt x="189357" y="8971280"/>
                  </a:lnTo>
                  <a:close/>
                  <a:moveTo>
                    <a:pt x="0" y="8525637"/>
                  </a:moveTo>
                  <a:lnTo>
                    <a:pt x="0" y="8119237"/>
                  </a:lnTo>
                  <a:lnTo>
                    <a:pt x="0" y="8093837"/>
                  </a:lnTo>
                  <a:lnTo>
                    <a:pt x="50800" y="8093837"/>
                  </a:lnTo>
                  <a:lnTo>
                    <a:pt x="50800" y="8119237"/>
                  </a:lnTo>
                  <a:lnTo>
                    <a:pt x="50800" y="8525637"/>
                  </a:lnTo>
                  <a:lnTo>
                    <a:pt x="50800" y="8551037"/>
                  </a:lnTo>
                  <a:lnTo>
                    <a:pt x="0" y="8551037"/>
                  </a:lnTo>
                  <a:close/>
                  <a:moveTo>
                    <a:pt x="0" y="7992237"/>
                  </a:moveTo>
                  <a:lnTo>
                    <a:pt x="0" y="7585837"/>
                  </a:lnTo>
                  <a:lnTo>
                    <a:pt x="0" y="7560437"/>
                  </a:lnTo>
                  <a:lnTo>
                    <a:pt x="50800" y="7560437"/>
                  </a:lnTo>
                  <a:lnTo>
                    <a:pt x="50800" y="7585837"/>
                  </a:lnTo>
                  <a:lnTo>
                    <a:pt x="50800" y="7992237"/>
                  </a:lnTo>
                  <a:lnTo>
                    <a:pt x="50800" y="8017637"/>
                  </a:lnTo>
                  <a:lnTo>
                    <a:pt x="0" y="8017637"/>
                  </a:lnTo>
                  <a:close/>
                  <a:moveTo>
                    <a:pt x="0" y="7458837"/>
                  </a:moveTo>
                  <a:lnTo>
                    <a:pt x="0" y="7052437"/>
                  </a:lnTo>
                  <a:lnTo>
                    <a:pt x="0" y="7027037"/>
                  </a:lnTo>
                  <a:lnTo>
                    <a:pt x="50800" y="7027037"/>
                  </a:lnTo>
                  <a:lnTo>
                    <a:pt x="50800" y="7052437"/>
                  </a:lnTo>
                  <a:lnTo>
                    <a:pt x="50800" y="7458837"/>
                  </a:lnTo>
                  <a:lnTo>
                    <a:pt x="50800" y="7484237"/>
                  </a:lnTo>
                  <a:lnTo>
                    <a:pt x="0" y="7484237"/>
                  </a:lnTo>
                  <a:close/>
                  <a:moveTo>
                    <a:pt x="0" y="6925437"/>
                  </a:moveTo>
                  <a:lnTo>
                    <a:pt x="0" y="6519037"/>
                  </a:lnTo>
                  <a:lnTo>
                    <a:pt x="0" y="6493637"/>
                  </a:lnTo>
                  <a:lnTo>
                    <a:pt x="50800" y="6493637"/>
                  </a:lnTo>
                  <a:lnTo>
                    <a:pt x="50800" y="6519037"/>
                  </a:lnTo>
                  <a:lnTo>
                    <a:pt x="50800" y="6925437"/>
                  </a:lnTo>
                  <a:lnTo>
                    <a:pt x="50800" y="6950837"/>
                  </a:lnTo>
                  <a:lnTo>
                    <a:pt x="0" y="6950837"/>
                  </a:lnTo>
                  <a:close/>
                  <a:moveTo>
                    <a:pt x="0" y="6392037"/>
                  </a:moveTo>
                  <a:lnTo>
                    <a:pt x="0" y="5985637"/>
                  </a:lnTo>
                  <a:lnTo>
                    <a:pt x="0" y="5960237"/>
                  </a:lnTo>
                  <a:lnTo>
                    <a:pt x="50800" y="5960237"/>
                  </a:lnTo>
                  <a:lnTo>
                    <a:pt x="50800" y="5985637"/>
                  </a:lnTo>
                  <a:lnTo>
                    <a:pt x="50800" y="6392037"/>
                  </a:lnTo>
                  <a:lnTo>
                    <a:pt x="50800" y="6417437"/>
                  </a:lnTo>
                  <a:lnTo>
                    <a:pt x="0" y="6417437"/>
                  </a:lnTo>
                  <a:close/>
                  <a:moveTo>
                    <a:pt x="0" y="5858637"/>
                  </a:moveTo>
                  <a:lnTo>
                    <a:pt x="0" y="5452237"/>
                  </a:lnTo>
                  <a:lnTo>
                    <a:pt x="0" y="5426837"/>
                  </a:lnTo>
                  <a:lnTo>
                    <a:pt x="50800" y="5426837"/>
                  </a:lnTo>
                  <a:lnTo>
                    <a:pt x="50800" y="5452237"/>
                  </a:lnTo>
                  <a:lnTo>
                    <a:pt x="50800" y="5858637"/>
                  </a:lnTo>
                  <a:lnTo>
                    <a:pt x="50800" y="5884037"/>
                  </a:lnTo>
                  <a:lnTo>
                    <a:pt x="0" y="5884037"/>
                  </a:lnTo>
                  <a:close/>
                  <a:moveTo>
                    <a:pt x="0" y="5325237"/>
                  </a:moveTo>
                  <a:lnTo>
                    <a:pt x="0" y="4918837"/>
                  </a:lnTo>
                  <a:lnTo>
                    <a:pt x="0" y="4893437"/>
                  </a:lnTo>
                  <a:lnTo>
                    <a:pt x="50800" y="4893437"/>
                  </a:lnTo>
                  <a:lnTo>
                    <a:pt x="50800" y="4918837"/>
                  </a:lnTo>
                  <a:lnTo>
                    <a:pt x="50800" y="5325237"/>
                  </a:lnTo>
                  <a:lnTo>
                    <a:pt x="50800" y="5350637"/>
                  </a:lnTo>
                  <a:lnTo>
                    <a:pt x="0" y="5350637"/>
                  </a:lnTo>
                  <a:close/>
                  <a:moveTo>
                    <a:pt x="0" y="4791837"/>
                  </a:moveTo>
                  <a:lnTo>
                    <a:pt x="0" y="4385437"/>
                  </a:lnTo>
                  <a:lnTo>
                    <a:pt x="0" y="4360037"/>
                  </a:lnTo>
                  <a:lnTo>
                    <a:pt x="50800" y="4360037"/>
                  </a:lnTo>
                  <a:lnTo>
                    <a:pt x="50800" y="4385437"/>
                  </a:lnTo>
                  <a:lnTo>
                    <a:pt x="50800" y="4791837"/>
                  </a:lnTo>
                  <a:lnTo>
                    <a:pt x="50800" y="4817237"/>
                  </a:lnTo>
                  <a:lnTo>
                    <a:pt x="0" y="4817237"/>
                  </a:lnTo>
                  <a:close/>
                  <a:moveTo>
                    <a:pt x="0" y="4258437"/>
                  </a:moveTo>
                  <a:lnTo>
                    <a:pt x="0" y="3852037"/>
                  </a:lnTo>
                  <a:lnTo>
                    <a:pt x="0" y="3826637"/>
                  </a:lnTo>
                  <a:lnTo>
                    <a:pt x="50800" y="3826637"/>
                  </a:lnTo>
                  <a:lnTo>
                    <a:pt x="50800" y="3852037"/>
                  </a:lnTo>
                  <a:lnTo>
                    <a:pt x="50800" y="4258437"/>
                  </a:lnTo>
                  <a:lnTo>
                    <a:pt x="50800" y="4283837"/>
                  </a:lnTo>
                  <a:lnTo>
                    <a:pt x="0" y="4283837"/>
                  </a:lnTo>
                  <a:close/>
                  <a:moveTo>
                    <a:pt x="0" y="3725037"/>
                  </a:moveTo>
                  <a:lnTo>
                    <a:pt x="0" y="3318637"/>
                  </a:lnTo>
                  <a:lnTo>
                    <a:pt x="0" y="3293237"/>
                  </a:lnTo>
                  <a:lnTo>
                    <a:pt x="50800" y="3293237"/>
                  </a:lnTo>
                  <a:lnTo>
                    <a:pt x="50800" y="3318637"/>
                  </a:lnTo>
                  <a:lnTo>
                    <a:pt x="50800" y="3725037"/>
                  </a:lnTo>
                  <a:lnTo>
                    <a:pt x="50800" y="3750437"/>
                  </a:lnTo>
                  <a:lnTo>
                    <a:pt x="0" y="3750437"/>
                  </a:lnTo>
                  <a:close/>
                  <a:moveTo>
                    <a:pt x="0" y="3191637"/>
                  </a:moveTo>
                  <a:lnTo>
                    <a:pt x="0" y="2785237"/>
                  </a:lnTo>
                  <a:lnTo>
                    <a:pt x="0" y="2759837"/>
                  </a:lnTo>
                  <a:lnTo>
                    <a:pt x="50800" y="2759837"/>
                  </a:lnTo>
                  <a:lnTo>
                    <a:pt x="50800" y="2785237"/>
                  </a:lnTo>
                  <a:lnTo>
                    <a:pt x="50800" y="3191637"/>
                  </a:lnTo>
                  <a:lnTo>
                    <a:pt x="50800" y="3217037"/>
                  </a:lnTo>
                  <a:lnTo>
                    <a:pt x="0" y="3217037"/>
                  </a:lnTo>
                  <a:close/>
                  <a:moveTo>
                    <a:pt x="0" y="2658237"/>
                  </a:moveTo>
                  <a:lnTo>
                    <a:pt x="0" y="2251837"/>
                  </a:lnTo>
                  <a:lnTo>
                    <a:pt x="0" y="2226437"/>
                  </a:lnTo>
                  <a:lnTo>
                    <a:pt x="50800" y="2226437"/>
                  </a:lnTo>
                  <a:lnTo>
                    <a:pt x="50800" y="2251837"/>
                  </a:lnTo>
                  <a:lnTo>
                    <a:pt x="50800" y="2658237"/>
                  </a:lnTo>
                  <a:lnTo>
                    <a:pt x="50800" y="2683637"/>
                  </a:lnTo>
                  <a:lnTo>
                    <a:pt x="0" y="2683637"/>
                  </a:lnTo>
                  <a:close/>
                  <a:moveTo>
                    <a:pt x="0" y="2124837"/>
                  </a:moveTo>
                  <a:lnTo>
                    <a:pt x="0" y="1718437"/>
                  </a:lnTo>
                  <a:lnTo>
                    <a:pt x="0" y="1693037"/>
                  </a:lnTo>
                  <a:lnTo>
                    <a:pt x="50800" y="1693037"/>
                  </a:lnTo>
                  <a:lnTo>
                    <a:pt x="50800" y="1718437"/>
                  </a:lnTo>
                  <a:lnTo>
                    <a:pt x="50800" y="2124837"/>
                  </a:lnTo>
                  <a:lnTo>
                    <a:pt x="50800" y="2150237"/>
                  </a:lnTo>
                  <a:lnTo>
                    <a:pt x="0" y="2150237"/>
                  </a:lnTo>
                  <a:close/>
                  <a:moveTo>
                    <a:pt x="0" y="1591437"/>
                  </a:moveTo>
                  <a:lnTo>
                    <a:pt x="0" y="1185037"/>
                  </a:lnTo>
                  <a:lnTo>
                    <a:pt x="0" y="1159637"/>
                  </a:lnTo>
                  <a:lnTo>
                    <a:pt x="50800" y="1159637"/>
                  </a:lnTo>
                  <a:lnTo>
                    <a:pt x="50800" y="1185037"/>
                  </a:lnTo>
                  <a:lnTo>
                    <a:pt x="50800" y="1591437"/>
                  </a:lnTo>
                  <a:lnTo>
                    <a:pt x="50800" y="1616837"/>
                  </a:lnTo>
                  <a:lnTo>
                    <a:pt x="0" y="1616837"/>
                  </a:lnTo>
                  <a:close/>
                  <a:moveTo>
                    <a:pt x="0" y="1058037"/>
                  </a:moveTo>
                  <a:lnTo>
                    <a:pt x="0" y="651637"/>
                  </a:lnTo>
                  <a:lnTo>
                    <a:pt x="0" y="626237"/>
                  </a:lnTo>
                  <a:lnTo>
                    <a:pt x="50800" y="626237"/>
                  </a:lnTo>
                  <a:lnTo>
                    <a:pt x="50800" y="651637"/>
                  </a:lnTo>
                  <a:lnTo>
                    <a:pt x="50800" y="1058037"/>
                  </a:lnTo>
                  <a:lnTo>
                    <a:pt x="50800" y="1083437"/>
                  </a:lnTo>
                  <a:lnTo>
                    <a:pt x="0" y="1083437"/>
                  </a:lnTo>
                  <a:close/>
                  <a:moveTo>
                    <a:pt x="0" y="524637"/>
                  </a:moveTo>
                  <a:lnTo>
                    <a:pt x="0" y="25400"/>
                  </a:lnTo>
                  <a:cubicBezTo>
                    <a:pt x="0" y="11430"/>
                    <a:pt x="11430" y="0"/>
                    <a:pt x="25400" y="0"/>
                  </a:cubicBezTo>
                  <a:lnTo>
                    <a:pt x="431800" y="0"/>
                  </a:lnTo>
                  <a:lnTo>
                    <a:pt x="457200" y="0"/>
                  </a:lnTo>
                  <a:lnTo>
                    <a:pt x="457200" y="50800"/>
                  </a:lnTo>
                  <a:lnTo>
                    <a:pt x="431800" y="50800"/>
                  </a:lnTo>
                  <a:lnTo>
                    <a:pt x="25400" y="50800"/>
                  </a:lnTo>
                  <a:lnTo>
                    <a:pt x="25400" y="25400"/>
                  </a:lnTo>
                  <a:lnTo>
                    <a:pt x="50800" y="25400"/>
                  </a:lnTo>
                  <a:lnTo>
                    <a:pt x="50800" y="143637"/>
                  </a:lnTo>
                  <a:lnTo>
                    <a:pt x="50800" y="169037"/>
                  </a:lnTo>
                  <a:lnTo>
                    <a:pt x="0" y="169037"/>
                  </a:lnTo>
                  <a:close/>
                </a:path>
              </a:pathLst>
            </a:custGeom>
            <a:solidFill>
              <a:srgbClr val="000000"/>
            </a:solidFill>
          </p:spPr>
        </p:sp>
      </p:grpSp>
      <p:grpSp>
        <p:nvGrpSpPr>
          <p:cNvPr id="23" name="Group 23"/>
          <p:cNvGrpSpPr/>
          <p:nvPr/>
        </p:nvGrpSpPr>
        <p:grpSpPr>
          <a:xfrm>
            <a:off x="4110814" y="299632"/>
            <a:ext cx="10066371" cy="3754113"/>
            <a:chOff x="0" y="0"/>
            <a:chExt cx="13421828" cy="5005484"/>
          </a:xfrm>
        </p:grpSpPr>
        <p:sp>
          <p:nvSpPr>
            <p:cNvPr id="24" name="Freeform 24"/>
            <p:cNvSpPr/>
            <p:nvPr/>
          </p:nvSpPr>
          <p:spPr>
            <a:xfrm>
              <a:off x="0" y="0"/>
              <a:ext cx="13421829" cy="5005484"/>
            </a:xfrm>
            <a:custGeom>
              <a:avLst/>
              <a:gdLst/>
              <a:ahLst/>
              <a:cxnLst/>
              <a:rect l="l" t="t" r="r" b="b"/>
              <a:pathLst>
                <a:path w="13421829" h="5005484">
                  <a:moveTo>
                    <a:pt x="0" y="0"/>
                  </a:moveTo>
                  <a:lnTo>
                    <a:pt x="13421829" y="0"/>
                  </a:lnTo>
                  <a:lnTo>
                    <a:pt x="13421829" y="5005484"/>
                  </a:lnTo>
                  <a:lnTo>
                    <a:pt x="0" y="5005484"/>
                  </a:lnTo>
                  <a:close/>
                </a:path>
              </a:pathLst>
            </a:custGeom>
            <a:solidFill>
              <a:srgbClr val="000000">
                <a:alpha val="0"/>
              </a:srgbClr>
            </a:solidFill>
          </p:spPr>
        </p:sp>
        <p:sp>
          <p:nvSpPr>
            <p:cNvPr id="25" name="TextBox 25"/>
            <p:cNvSpPr txBox="1"/>
            <p:nvPr/>
          </p:nvSpPr>
          <p:spPr>
            <a:xfrm>
              <a:off x="0" y="219075"/>
              <a:ext cx="13421828" cy="4786409"/>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ARCHITECTURE DIAGRAM</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837735"/>
            <a:ext cx="10437990" cy="3168986"/>
            <a:chOff x="0" y="0"/>
            <a:chExt cx="13917320" cy="4225315"/>
          </a:xfrm>
        </p:grpSpPr>
        <p:sp>
          <p:nvSpPr>
            <p:cNvPr id="21" name="Freeform 21"/>
            <p:cNvSpPr/>
            <p:nvPr/>
          </p:nvSpPr>
          <p:spPr>
            <a:xfrm>
              <a:off x="0" y="0"/>
              <a:ext cx="13917319" cy="4225315"/>
            </a:xfrm>
            <a:custGeom>
              <a:avLst/>
              <a:gdLst/>
              <a:ahLst/>
              <a:cxnLst/>
              <a:rect l="l" t="t" r="r" b="b"/>
              <a:pathLst>
                <a:path w="13917319" h="4225315">
                  <a:moveTo>
                    <a:pt x="0" y="0"/>
                  </a:moveTo>
                  <a:lnTo>
                    <a:pt x="13917319" y="0"/>
                  </a:lnTo>
                  <a:lnTo>
                    <a:pt x="13917319" y="4225315"/>
                  </a:lnTo>
                  <a:lnTo>
                    <a:pt x="0" y="4225315"/>
                  </a:lnTo>
                  <a:close/>
                </a:path>
              </a:pathLst>
            </a:custGeom>
            <a:solidFill>
              <a:srgbClr val="000000">
                <a:alpha val="0"/>
              </a:srgbClr>
            </a:solidFill>
          </p:spPr>
        </p:sp>
        <p:sp>
          <p:nvSpPr>
            <p:cNvPr id="22" name="TextBox 22"/>
            <p:cNvSpPr txBox="1"/>
            <p:nvPr/>
          </p:nvSpPr>
          <p:spPr>
            <a:xfrm>
              <a:off x="0" y="219075"/>
              <a:ext cx="13917320" cy="4006240"/>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MODULE DESCRIPTION </a:t>
              </a:r>
            </a:p>
          </p:txBody>
        </p:sp>
      </p:grpSp>
      <p:grpSp>
        <p:nvGrpSpPr>
          <p:cNvPr id="23" name="Group 23"/>
          <p:cNvGrpSpPr/>
          <p:nvPr/>
        </p:nvGrpSpPr>
        <p:grpSpPr>
          <a:xfrm>
            <a:off x="3989154" y="4290532"/>
            <a:ext cx="10309692" cy="4321382"/>
            <a:chOff x="0" y="0"/>
            <a:chExt cx="13746256" cy="5761843"/>
          </a:xfrm>
        </p:grpSpPr>
        <p:sp>
          <p:nvSpPr>
            <p:cNvPr id="24" name="Freeform 24"/>
            <p:cNvSpPr/>
            <p:nvPr/>
          </p:nvSpPr>
          <p:spPr>
            <a:xfrm>
              <a:off x="0" y="0"/>
              <a:ext cx="13746256" cy="5761842"/>
            </a:xfrm>
            <a:custGeom>
              <a:avLst/>
              <a:gdLst/>
              <a:ahLst/>
              <a:cxnLst/>
              <a:rect l="l" t="t" r="r" b="b"/>
              <a:pathLst>
                <a:path w="13746256" h="5761842">
                  <a:moveTo>
                    <a:pt x="0" y="0"/>
                  </a:moveTo>
                  <a:lnTo>
                    <a:pt x="13746256" y="0"/>
                  </a:lnTo>
                  <a:lnTo>
                    <a:pt x="13746256" y="5761842"/>
                  </a:lnTo>
                  <a:lnTo>
                    <a:pt x="0" y="5761842"/>
                  </a:lnTo>
                  <a:close/>
                </a:path>
              </a:pathLst>
            </a:custGeom>
            <a:solidFill>
              <a:srgbClr val="000000">
                <a:alpha val="0"/>
              </a:srgbClr>
            </a:solidFill>
          </p:spPr>
        </p:sp>
        <p:sp>
          <p:nvSpPr>
            <p:cNvPr id="25" name="TextBox 25"/>
            <p:cNvSpPr txBox="1"/>
            <p:nvPr/>
          </p:nvSpPr>
          <p:spPr>
            <a:xfrm>
              <a:off x="0" y="-57150"/>
              <a:ext cx="13746256" cy="5818993"/>
            </a:xfrm>
            <a:prstGeom prst="rect">
              <a:avLst/>
            </a:prstGeom>
          </p:spPr>
          <p:txBody>
            <a:bodyPr lIns="0" tIns="0" rIns="0" bIns="0" rtlCol="0" anchor="t"/>
            <a:lstStyle/>
            <a:p>
              <a:pPr algn="l">
                <a:lnSpc>
                  <a:spcPts val="4349"/>
                </a:lnSpc>
              </a:pPr>
              <a:r>
                <a:rPr lang="en-US" sz="3106" b="1">
                  <a:solidFill>
                    <a:srgbClr val="262F43"/>
                  </a:solidFill>
                  <a:latin typeface="Clear Sans Bold"/>
                  <a:ea typeface="Clear Sans Bold"/>
                  <a:cs typeface="Clear Sans Bold"/>
                  <a:sym typeface="Clear Sans Bold"/>
                </a:rPr>
                <a:t>Hierarchical</a:t>
              </a:r>
              <a:r>
                <a:rPr lang="en-US" sz="3106">
                  <a:solidFill>
                    <a:srgbClr val="262F43"/>
                  </a:solidFill>
                  <a:latin typeface="Clear Sans"/>
                  <a:ea typeface="Clear Sans"/>
                  <a:cs typeface="Clear Sans"/>
                  <a:sym typeface="Clear Sans"/>
                </a:rPr>
                <a:t> </a:t>
              </a:r>
              <a:r>
                <a:rPr lang="en-US" sz="3106" b="1">
                  <a:solidFill>
                    <a:srgbClr val="262F43"/>
                  </a:solidFill>
                  <a:latin typeface="Clear Sans Bold"/>
                  <a:ea typeface="Clear Sans Bold"/>
                  <a:cs typeface="Clear Sans Bold"/>
                  <a:sym typeface="Clear Sans Bold"/>
                </a:rPr>
                <a:t>Clustering</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Used 1,000 samples with Ward’s method.</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Identified ~4 optimal clusters from dendrogram.</a:t>
              </a:r>
            </a:p>
            <a:p>
              <a:pPr marL="710081" lvl="2" indent="-236694" algn="l">
                <a:lnSpc>
                  <a:spcPts val="4349"/>
                </a:lnSpc>
              </a:pPr>
              <a:r>
                <a:rPr lang="en-US" sz="3106" b="1">
                  <a:solidFill>
                    <a:srgbClr val="262F43"/>
                  </a:solidFill>
                  <a:latin typeface="Clear Sans Bold"/>
                  <a:ea typeface="Clear Sans Bold"/>
                  <a:cs typeface="Clear Sans Bold"/>
                  <a:sym typeface="Clear Sans Bold"/>
                </a:rPr>
                <a:t>K-Means</a:t>
              </a:r>
              <a:r>
                <a:rPr lang="en-US" sz="3106">
                  <a:solidFill>
                    <a:srgbClr val="262F43"/>
                  </a:solidFill>
                  <a:latin typeface="Clear Sans"/>
                  <a:ea typeface="Clear Sans"/>
                  <a:cs typeface="Clear Sans"/>
                  <a:sym typeface="Clear Sans"/>
                </a:rPr>
                <a:t> </a:t>
              </a:r>
              <a:r>
                <a:rPr lang="en-US" sz="3106" b="1">
                  <a:solidFill>
                    <a:srgbClr val="262F43"/>
                  </a:solidFill>
                  <a:latin typeface="Clear Sans Bold"/>
                  <a:ea typeface="Clear Sans Bold"/>
                  <a:cs typeface="Clear Sans Bold"/>
                  <a:sym typeface="Clear Sans Bold"/>
                </a:rPr>
                <a:t>Clustering</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Based on MSRP and electric range.</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Elbow method confirmed 4 clusters.</a:t>
              </a:r>
            </a:p>
            <a:p>
              <a:pPr marL="710081" lvl="2" indent="-236694" algn="l">
                <a:lnSpc>
                  <a:spcPts val="4349"/>
                </a:lnSpc>
                <a:buFont typeface="Arial"/>
                <a:buChar char="⚬"/>
              </a:pPr>
              <a:r>
                <a:rPr lang="en-US" sz="3106">
                  <a:solidFill>
                    <a:srgbClr val="262F43"/>
                  </a:solidFill>
                  <a:latin typeface="Clear Sans"/>
                  <a:ea typeface="Clear Sans"/>
                  <a:cs typeface="Clear Sans"/>
                  <a:sym typeface="Clear Sans"/>
                </a:rPr>
                <a:t>Scatter plot revealed distinct groupings.</a:t>
              </a:r>
            </a:p>
            <a:p>
              <a:pPr marL="710081" lvl="2" indent="-236694" algn="l">
                <a:lnSpc>
                  <a:spcPts val="4349"/>
                </a:lnSpc>
              </a:pPr>
              <a:endParaRPr lang="en-US" sz="3106">
                <a:solidFill>
                  <a:srgbClr val="262F43"/>
                </a:solidFill>
                <a:latin typeface="Clear Sans"/>
                <a:ea typeface="Clear Sans"/>
                <a:cs typeface="Clear Sans"/>
                <a:sym typeface="Clear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822228" y="1525211"/>
            <a:ext cx="10643545" cy="1794009"/>
            <a:chOff x="0" y="0"/>
            <a:chExt cx="14191393" cy="2392012"/>
          </a:xfrm>
        </p:grpSpPr>
        <p:sp>
          <p:nvSpPr>
            <p:cNvPr id="21" name="Freeform 21"/>
            <p:cNvSpPr/>
            <p:nvPr/>
          </p:nvSpPr>
          <p:spPr>
            <a:xfrm>
              <a:off x="0" y="0"/>
              <a:ext cx="14191393" cy="2392012"/>
            </a:xfrm>
            <a:custGeom>
              <a:avLst/>
              <a:gdLst/>
              <a:ahLst/>
              <a:cxnLst/>
              <a:rect l="l" t="t" r="r" b="b"/>
              <a:pathLst>
                <a:path w="14191393" h="2392012">
                  <a:moveTo>
                    <a:pt x="0" y="0"/>
                  </a:moveTo>
                  <a:lnTo>
                    <a:pt x="14191393" y="0"/>
                  </a:lnTo>
                  <a:lnTo>
                    <a:pt x="14191393" y="2392012"/>
                  </a:lnTo>
                  <a:lnTo>
                    <a:pt x="0" y="2392012"/>
                  </a:lnTo>
                  <a:close/>
                </a:path>
              </a:pathLst>
            </a:custGeom>
            <a:solidFill>
              <a:srgbClr val="000000">
                <a:alpha val="0"/>
              </a:srgbClr>
            </a:solidFill>
          </p:spPr>
        </p:sp>
        <p:sp>
          <p:nvSpPr>
            <p:cNvPr id="22" name="TextBox 22"/>
            <p:cNvSpPr txBox="1"/>
            <p:nvPr/>
          </p:nvSpPr>
          <p:spPr>
            <a:xfrm>
              <a:off x="0" y="219075"/>
              <a:ext cx="14191393" cy="2172937"/>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DATASET</a:t>
              </a:r>
            </a:p>
          </p:txBody>
        </p:sp>
      </p:grpSp>
      <p:grpSp>
        <p:nvGrpSpPr>
          <p:cNvPr id="23" name="Group 23"/>
          <p:cNvGrpSpPr/>
          <p:nvPr/>
        </p:nvGrpSpPr>
        <p:grpSpPr>
          <a:xfrm>
            <a:off x="3518228" y="3543300"/>
            <a:ext cx="11251543" cy="5721182"/>
            <a:chOff x="0" y="0"/>
            <a:chExt cx="15002057" cy="7628243"/>
          </a:xfrm>
        </p:grpSpPr>
        <p:sp>
          <p:nvSpPr>
            <p:cNvPr id="24" name="Freeform 24"/>
            <p:cNvSpPr/>
            <p:nvPr/>
          </p:nvSpPr>
          <p:spPr>
            <a:xfrm>
              <a:off x="0" y="0"/>
              <a:ext cx="15002058" cy="7628243"/>
            </a:xfrm>
            <a:custGeom>
              <a:avLst/>
              <a:gdLst/>
              <a:ahLst/>
              <a:cxnLst/>
              <a:rect l="l" t="t" r="r" b="b"/>
              <a:pathLst>
                <a:path w="15002058" h="7628243">
                  <a:moveTo>
                    <a:pt x="0" y="0"/>
                  </a:moveTo>
                  <a:lnTo>
                    <a:pt x="15002058" y="0"/>
                  </a:lnTo>
                  <a:lnTo>
                    <a:pt x="15002058" y="7628243"/>
                  </a:lnTo>
                  <a:lnTo>
                    <a:pt x="0" y="7628243"/>
                  </a:lnTo>
                  <a:close/>
                </a:path>
              </a:pathLst>
            </a:custGeom>
            <a:solidFill>
              <a:srgbClr val="000000">
                <a:alpha val="0"/>
              </a:srgbClr>
            </a:solidFill>
          </p:spPr>
        </p:sp>
        <p:sp>
          <p:nvSpPr>
            <p:cNvPr id="25" name="TextBox 25"/>
            <p:cNvSpPr txBox="1"/>
            <p:nvPr/>
          </p:nvSpPr>
          <p:spPr>
            <a:xfrm>
              <a:off x="0" y="-123825"/>
              <a:ext cx="15002057" cy="7752068"/>
            </a:xfrm>
            <a:prstGeom prst="rect">
              <a:avLst/>
            </a:prstGeom>
          </p:spPr>
          <p:txBody>
            <a:bodyPr lIns="0" tIns="0" rIns="0" bIns="0" rtlCol="0" anchor="t"/>
            <a:lstStyle/>
            <a:p>
              <a:pPr marL="816305" lvl="2" indent="-272102" algn="l">
                <a:lnSpc>
                  <a:spcPts val="4952"/>
                </a:lnSpc>
                <a:buFont typeface="Arial"/>
                <a:buChar char="⚬"/>
              </a:pPr>
              <a:r>
                <a:rPr lang="en-US" sz="3600">
                  <a:solidFill>
                    <a:srgbClr val="262F43"/>
                  </a:solidFill>
                  <a:latin typeface="Calibri (MS)"/>
                  <a:ea typeface="Calibri (MS)"/>
                  <a:cs typeface="Calibri (MS)"/>
                  <a:sym typeface="Calibri (MS)"/>
                </a:rPr>
                <a:t>Dataset Link: </a:t>
              </a:r>
              <a:r>
                <a:rPr lang="en-US" sz="3600" u="sng">
                  <a:solidFill>
                    <a:srgbClr val="0000FF"/>
                  </a:solidFill>
                  <a:latin typeface="Calibri (MS)"/>
                  <a:ea typeface="Calibri (MS)"/>
                  <a:cs typeface="Calibri (MS)"/>
                  <a:sym typeface="Calibri (MS)"/>
                  <a:hlinkClick r:id="rId6" tooltip="https://catalog.data.gov/dataset/electric-vehicle-population-data"/>
                </a:rPr>
                <a:t>https://catalog.data.gov/dataset/electric-vehicle-population-data</a:t>
              </a:r>
            </a:p>
            <a:p>
              <a:pPr marL="802246" lvl="2" indent="-267415" algn="l">
                <a:lnSpc>
                  <a:spcPts val="4952"/>
                </a:lnSpc>
              </a:pPr>
              <a:endParaRPr lang="en-US" sz="3600" u="sng">
                <a:solidFill>
                  <a:srgbClr val="0000FF"/>
                </a:solidFill>
                <a:latin typeface="Calibri (MS)"/>
                <a:ea typeface="Calibri (MS)"/>
                <a:cs typeface="Calibri (MS)"/>
                <a:sym typeface="Calibri (MS)"/>
                <a:hlinkClick r:id="rId6" tooltip="https://catalog.data.gov/dataset/electric-vehicle-population-data"/>
              </a:endParaRPr>
            </a:p>
            <a:p>
              <a:pPr marL="808825" lvl="2" indent="-269608" algn="l">
                <a:lnSpc>
                  <a:spcPts val="4952"/>
                </a:lnSpc>
                <a:buFont typeface="Arial"/>
                <a:buChar char="⚬"/>
              </a:pPr>
              <a:r>
                <a:rPr lang="en-US" sz="3537">
                  <a:solidFill>
                    <a:srgbClr val="262F43"/>
                  </a:solidFill>
                  <a:latin typeface="Clear Sans"/>
                  <a:ea typeface="Clear Sans"/>
                  <a:cs typeface="Clear Sans"/>
                  <a:sym typeface="Clear Sans"/>
                </a:rPr>
                <a:t>Source: Public data from Washington State</a:t>
              </a:r>
            </a:p>
            <a:p>
              <a:pPr marL="808825" lvl="2" indent="-269608" algn="l">
                <a:lnSpc>
                  <a:spcPts val="4952"/>
                </a:lnSpc>
                <a:buFont typeface="Arial"/>
                <a:buChar char="⚬"/>
              </a:pPr>
              <a:r>
                <a:rPr lang="en-US" sz="3537">
                  <a:solidFill>
                    <a:srgbClr val="262F43"/>
                  </a:solidFill>
                  <a:latin typeface="Clear Sans"/>
                  <a:ea typeface="Clear Sans"/>
                  <a:cs typeface="Clear Sans"/>
                  <a:sym typeface="Clear Sans"/>
                </a:rPr>
                <a:t>Size: 235,000 rows × 17 columns</a:t>
              </a:r>
            </a:p>
            <a:p>
              <a:pPr marL="808825" lvl="2" indent="-269608" algn="l">
                <a:lnSpc>
                  <a:spcPts val="4952"/>
                </a:lnSpc>
                <a:buFont typeface="Arial"/>
                <a:buChar char="⚬"/>
              </a:pPr>
              <a:r>
                <a:rPr lang="en-US" sz="3537">
                  <a:solidFill>
                    <a:srgbClr val="262F43"/>
                  </a:solidFill>
                  <a:latin typeface="Clear Sans"/>
                  <a:ea typeface="Clear Sans"/>
                  <a:cs typeface="Clear Sans"/>
                  <a:sym typeface="Clear Sans"/>
                </a:rPr>
                <a:t>Important Features: Model year, Make, EV type, Electric range, Base MSRP, County, City, Legislative district</a:t>
              </a:r>
            </a:p>
            <a:p>
              <a:pPr marL="808825" lvl="2" indent="-269608" algn="l">
                <a:lnSpc>
                  <a:spcPts val="4952"/>
                </a:lnSpc>
              </a:pPr>
              <a:endParaRPr lang="en-US" sz="3537">
                <a:solidFill>
                  <a:srgbClr val="262F43"/>
                </a:solidFill>
                <a:latin typeface="Clear Sans"/>
                <a:ea typeface="Clear Sans"/>
                <a:cs typeface="Clear Sans"/>
                <a:sym typeface="Clear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16494323" y="3822484"/>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1809426"/>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grpSp>
        <p:nvGrpSpPr>
          <p:cNvPr id="23" name="Group 23"/>
          <p:cNvGrpSpPr/>
          <p:nvPr/>
        </p:nvGrpSpPr>
        <p:grpSpPr>
          <a:xfrm>
            <a:off x="3018545" y="3765334"/>
            <a:ext cx="12972514" cy="6025111"/>
            <a:chOff x="0" y="0"/>
            <a:chExt cx="17296685" cy="8033481"/>
          </a:xfrm>
        </p:grpSpPr>
        <p:sp>
          <p:nvSpPr>
            <p:cNvPr id="24" name="Freeform 24"/>
            <p:cNvSpPr/>
            <p:nvPr/>
          </p:nvSpPr>
          <p:spPr>
            <a:xfrm>
              <a:off x="0" y="0"/>
              <a:ext cx="17296685" cy="8033481"/>
            </a:xfrm>
            <a:custGeom>
              <a:avLst/>
              <a:gdLst/>
              <a:ahLst/>
              <a:cxnLst/>
              <a:rect l="l" t="t" r="r" b="b"/>
              <a:pathLst>
                <a:path w="17296685" h="8033481">
                  <a:moveTo>
                    <a:pt x="0" y="0"/>
                  </a:moveTo>
                  <a:lnTo>
                    <a:pt x="17296685" y="0"/>
                  </a:lnTo>
                  <a:lnTo>
                    <a:pt x="17296685" y="8033481"/>
                  </a:lnTo>
                  <a:lnTo>
                    <a:pt x="0" y="8033481"/>
                  </a:lnTo>
                  <a:close/>
                </a:path>
              </a:pathLst>
            </a:custGeom>
            <a:solidFill>
              <a:srgbClr val="000000">
                <a:alpha val="0"/>
              </a:srgbClr>
            </a:solidFill>
          </p:spPr>
        </p:sp>
        <p:sp>
          <p:nvSpPr>
            <p:cNvPr id="25" name="TextBox 25"/>
            <p:cNvSpPr txBox="1"/>
            <p:nvPr/>
          </p:nvSpPr>
          <p:spPr>
            <a:xfrm>
              <a:off x="0" y="-57150"/>
              <a:ext cx="17296685" cy="8090631"/>
            </a:xfrm>
            <a:prstGeom prst="rect">
              <a:avLst/>
            </a:prstGeom>
          </p:spPr>
          <p:txBody>
            <a:bodyPr lIns="0" tIns="0" rIns="0" bIns="0" rtlCol="0" anchor="t"/>
            <a:lstStyle/>
            <a:p>
              <a:pPr marL="710081" lvl="2" indent="-236694" algn="l">
                <a:lnSpc>
                  <a:spcPts val="4349"/>
                </a:lnSpc>
                <a:buFont typeface="Arial"/>
                <a:buChar char="⚬"/>
              </a:pPr>
              <a:r>
                <a:rPr lang="en-US" sz="3106" b="1" dirty="0">
                  <a:solidFill>
                    <a:srgbClr val="262F43"/>
                  </a:solidFill>
                  <a:latin typeface="Clear Sans Bold"/>
                  <a:ea typeface="Clear Sans Bold"/>
                  <a:cs typeface="Clear Sans Bold"/>
                  <a:sym typeface="Clear Sans Bold"/>
                </a:rPr>
                <a:t>Top Counties: </a:t>
              </a:r>
              <a:r>
                <a:rPr lang="en-US" sz="3106" dirty="0">
                  <a:solidFill>
                    <a:srgbClr val="262F43"/>
                  </a:solidFill>
                  <a:latin typeface="Clear Sans"/>
                  <a:ea typeface="Clear Sans"/>
                  <a:cs typeface="Clear Sans"/>
                  <a:sym typeface="Clear Sans"/>
                </a:rPr>
                <a:t>King County leads in EV count.</a:t>
              </a:r>
            </a:p>
            <a:p>
              <a:pPr marL="710081" lvl="2" indent="-236694" algn="l">
                <a:lnSpc>
                  <a:spcPts val="4349"/>
                </a:lnSpc>
                <a:buFont typeface="Arial"/>
                <a:buChar char="⚬"/>
              </a:pPr>
              <a:r>
                <a:rPr lang="en-US" sz="3106" b="1" dirty="0">
                  <a:solidFill>
                    <a:srgbClr val="262F43"/>
                  </a:solidFill>
                  <a:latin typeface="Clear Sans Bold"/>
                  <a:ea typeface="Clear Sans Bold"/>
                  <a:cs typeface="Clear Sans Bold"/>
                  <a:sym typeface="Clear Sans Bold"/>
                </a:rPr>
                <a:t>Popular Models: </a:t>
              </a:r>
              <a:r>
                <a:rPr lang="en-US" sz="3106" dirty="0">
                  <a:solidFill>
                    <a:srgbClr val="262F43"/>
                  </a:solidFill>
                  <a:latin typeface="Clear Sans"/>
                  <a:ea typeface="Clear Sans"/>
                  <a:cs typeface="Clear Sans"/>
                  <a:sym typeface="Clear Sans"/>
                </a:rPr>
                <a:t>Tesla Model Y and 3 top the list.</a:t>
              </a:r>
            </a:p>
            <a:p>
              <a:pPr marL="710081" lvl="2" indent="-236694" algn="l">
                <a:lnSpc>
                  <a:spcPts val="4349"/>
                </a:lnSpc>
                <a:buFont typeface="Arial"/>
                <a:buChar char="⚬"/>
              </a:pPr>
              <a:r>
                <a:rPr lang="en-US" sz="3106" b="1" dirty="0">
                  <a:solidFill>
                    <a:srgbClr val="262F43"/>
                  </a:solidFill>
                  <a:latin typeface="Clear Sans Bold"/>
                  <a:ea typeface="Clear Sans Bold"/>
                  <a:cs typeface="Clear Sans Bold"/>
                  <a:sym typeface="Clear Sans Bold"/>
                </a:rPr>
                <a:t>Growth Trend: </a:t>
              </a:r>
              <a:r>
                <a:rPr lang="en-US" sz="3106" dirty="0">
                  <a:solidFill>
                    <a:srgbClr val="262F43"/>
                  </a:solidFill>
                  <a:latin typeface="Clear Sans"/>
                  <a:ea typeface="Clear Sans"/>
                  <a:cs typeface="Clear Sans"/>
                  <a:sym typeface="Clear Sans"/>
                </a:rPr>
                <a:t>Surge in EV adoption post-2015, peaking in 2023.</a:t>
              </a:r>
            </a:p>
            <a:p>
              <a:pPr marL="710081" lvl="2" indent="-236694" algn="l">
                <a:lnSpc>
                  <a:spcPts val="4349"/>
                </a:lnSpc>
                <a:buFont typeface="Arial"/>
                <a:buChar char="⚬"/>
              </a:pPr>
              <a:r>
                <a:rPr lang="en-US" sz="3106" b="1" dirty="0">
                  <a:solidFill>
                    <a:srgbClr val="262F43"/>
                  </a:solidFill>
                  <a:latin typeface="Clear Sans Bold"/>
                  <a:ea typeface="Clear Sans Bold"/>
                  <a:cs typeface="Clear Sans Bold"/>
                  <a:sym typeface="Clear Sans Bold"/>
                </a:rPr>
                <a:t>EV Type: </a:t>
              </a:r>
              <a:r>
                <a:rPr lang="en-US" sz="3106" dirty="0">
                  <a:solidFill>
                    <a:srgbClr val="262F43"/>
                  </a:solidFill>
                  <a:latin typeface="Clear Sans"/>
                  <a:ea typeface="Clear Sans"/>
                  <a:cs typeface="Clear Sans"/>
                  <a:sym typeface="Clear Sans"/>
                </a:rPr>
                <a:t>BEV and PHEV are evenly distributed.</a:t>
              </a:r>
            </a:p>
            <a:p>
              <a:pPr marL="710081" lvl="2" indent="-236694" algn="l">
                <a:lnSpc>
                  <a:spcPts val="4349"/>
                </a:lnSpc>
                <a:buFont typeface="Arial"/>
                <a:buChar char="⚬"/>
              </a:pPr>
              <a:r>
                <a:rPr lang="en-US" sz="3106" b="1" dirty="0">
                  <a:solidFill>
                    <a:srgbClr val="262F43"/>
                  </a:solidFill>
                  <a:latin typeface="Clear Sans"/>
                  <a:ea typeface="Clear Sans"/>
                  <a:cs typeface="Clear Sans"/>
                  <a:sym typeface="Clear Sans"/>
                </a:rPr>
                <a:t>Mileage Leaders:</a:t>
              </a:r>
              <a:r>
                <a:rPr lang="en-US" sz="3106" dirty="0">
                  <a:solidFill>
                    <a:srgbClr val="262F43"/>
                  </a:solidFill>
                  <a:latin typeface="Clear Sans"/>
                  <a:ea typeface="Clear Sans"/>
                  <a:cs typeface="Clear Sans"/>
                  <a:sym typeface="Clear Sans"/>
                </a:rPr>
                <a:t> Jaguar and Tesla offer the longest range.</a:t>
              </a:r>
            </a:p>
            <a:p>
              <a:pPr marL="710081" lvl="2" indent="-236694" algn="l">
                <a:lnSpc>
                  <a:spcPts val="4349"/>
                </a:lnSpc>
                <a:buFont typeface="Arial"/>
                <a:buChar char="⚬"/>
              </a:pPr>
              <a:r>
                <a:rPr lang="en-US" sz="3106" b="1" dirty="0">
                  <a:solidFill>
                    <a:srgbClr val="262F43"/>
                  </a:solidFill>
                  <a:latin typeface="Clear Sans Bold"/>
                  <a:ea typeface="Clear Sans Bold"/>
                  <a:cs typeface="Clear Sans Bold"/>
                  <a:sym typeface="Clear Sans Bold"/>
                </a:rPr>
                <a:t>Cluster Summary:</a:t>
              </a:r>
            </a:p>
            <a:p>
              <a:pPr marL="1167281" lvl="3" indent="-291820" algn="l">
                <a:lnSpc>
                  <a:spcPts val="4349"/>
                </a:lnSpc>
                <a:buFont typeface="Arial"/>
                <a:buChar char="￭"/>
              </a:pPr>
              <a:r>
                <a:rPr lang="en-US" sz="3106" b="1" dirty="0">
                  <a:solidFill>
                    <a:srgbClr val="262F43"/>
                  </a:solidFill>
                  <a:latin typeface="Clear Sans Bold"/>
                  <a:ea typeface="Clear Sans Bold"/>
                  <a:cs typeface="Clear Sans Bold"/>
                  <a:sym typeface="Clear Sans Bold"/>
                </a:rPr>
                <a:t>Cluster 1: Low cost, low range</a:t>
              </a:r>
            </a:p>
            <a:p>
              <a:pPr marL="1167281" lvl="3" indent="-291820" algn="l">
                <a:lnSpc>
                  <a:spcPts val="4349"/>
                </a:lnSpc>
                <a:buFont typeface="Arial"/>
                <a:buChar char="￭"/>
              </a:pPr>
              <a:r>
                <a:rPr lang="en-US" sz="3106" b="1" dirty="0">
                  <a:solidFill>
                    <a:srgbClr val="262F43"/>
                  </a:solidFill>
                  <a:latin typeface="Clear Sans Bold"/>
                  <a:ea typeface="Clear Sans Bold"/>
                  <a:cs typeface="Clear Sans Bold"/>
                  <a:sym typeface="Clear Sans Bold"/>
                </a:rPr>
                <a:t>Cluster 2: Mid-range</a:t>
              </a:r>
            </a:p>
            <a:p>
              <a:pPr marL="1167281" lvl="3" indent="-291820" algn="l">
                <a:lnSpc>
                  <a:spcPts val="4349"/>
                </a:lnSpc>
                <a:buFont typeface="Arial"/>
                <a:buChar char="￭"/>
              </a:pPr>
              <a:r>
                <a:rPr lang="en-US" sz="3106" b="1" dirty="0">
                  <a:solidFill>
                    <a:srgbClr val="262F43"/>
                  </a:solidFill>
                  <a:latin typeface="Clear Sans Bold"/>
                  <a:ea typeface="Clear Sans Bold"/>
                  <a:cs typeface="Clear Sans Bold"/>
                  <a:sym typeface="Clear Sans Bold"/>
                </a:rPr>
                <a:t>Cluster 3: High range &amp; cost</a:t>
              </a:r>
            </a:p>
            <a:p>
              <a:pPr marL="1167281" lvl="3" indent="-291820" algn="l">
                <a:lnSpc>
                  <a:spcPts val="4349"/>
                </a:lnSpc>
                <a:buFont typeface="Arial"/>
                <a:buChar char="￭"/>
              </a:pPr>
              <a:r>
                <a:rPr lang="en-US" sz="3106" b="1" dirty="0">
                  <a:solidFill>
                    <a:srgbClr val="262F43"/>
                  </a:solidFill>
                  <a:latin typeface="Clear Sans Bold"/>
                  <a:ea typeface="Clear Sans Bold"/>
                  <a:cs typeface="Clear Sans Bold"/>
                  <a:sym typeface="Clear Sans Bold"/>
                </a:rPr>
                <a:t>Cluster 4: Luxury outliers</a:t>
              </a:r>
            </a:p>
            <a:p>
              <a:pPr marL="1167281" lvl="3" indent="-291820" algn="l">
                <a:lnSpc>
                  <a:spcPts val="4349"/>
                </a:lnSpc>
              </a:pPr>
              <a:endParaRPr lang="en-US" sz="3106" b="1" dirty="0">
                <a:solidFill>
                  <a:srgbClr val="262F43"/>
                </a:solidFill>
                <a:latin typeface="Clear Sans Bold"/>
                <a:ea typeface="Clear Sans Bold"/>
                <a:cs typeface="Clear Sans Bold"/>
                <a:sym typeface="Clear Sans 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FAFF"/>
        </a:solidFill>
        <a:effectLst/>
      </p:bgPr>
    </p:bg>
    <p:spTree>
      <p:nvGrpSpPr>
        <p:cNvPr id="1" name=""/>
        <p:cNvGrpSpPr/>
        <p:nvPr/>
      </p:nvGrpSpPr>
      <p:grpSpPr>
        <a:xfrm>
          <a:off x="0" y="0"/>
          <a:ext cx="0" cy="0"/>
          <a:chOff x="0" y="0"/>
          <a:chExt cx="0" cy="0"/>
        </a:xfrm>
      </p:grpSpPr>
      <p:sp>
        <p:nvSpPr>
          <p:cNvPr id="2" name="Freeform 2"/>
          <p:cNvSpPr/>
          <p:nvPr/>
        </p:nvSpPr>
        <p:spPr>
          <a:xfrm flipH="1" flipV="1">
            <a:off x="-171306" y="9499384"/>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5223" y="9499384"/>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306" y="8492855"/>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flipH="1" flipV="1">
            <a:off x="-171306" y="64797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1306" y="74863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835223" y="6479797"/>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flipV="1">
            <a:off x="-171306" y="5473268"/>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flipH="1" flipV="1">
            <a:off x="17500852" y="-203632"/>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5487794" y="-203632"/>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494323" y="802897"/>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flipH="1" flipV="1">
            <a:off x="17500852" y="2815955"/>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6494323" y="1809426"/>
            <a:ext cx="2013058" cy="1006529"/>
          </a:xfrm>
          <a:custGeom>
            <a:avLst/>
            <a:gdLst/>
            <a:ahLst/>
            <a:cxnLst/>
            <a:rect l="l" t="t" r="r" b="b"/>
            <a:pathLst>
              <a:path w="2013058" h="1006529">
                <a:moveTo>
                  <a:pt x="0" y="0"/>
                </a:moveTo>
                <a:lnTo>
                  <a:pt x="2013058" y="0"/>
                </a:lnTo>
                <a:lnTo>
                  <a:pt x="2013058" y="1006529"/>
                </a:lnTo>
                <a:lnTo>
                  <a:pt x="0" y="1006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flipV="1">
            <a:off x="16494323" y="2815955"/>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V="1">
            <a:off x="8966649" y="5720959"/>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841752" y="8492855"/>
            <a:ext cx="1006529" cy="1006529"/>
          </a:xfrm>
          <a:custGeom>
            <a:avLst/>
            <a:gdLst/>
            <a:ahLst/>
            <a:cxnLst/>
            <a:rect l="l" t="t" r="r" b="b"/>
            <a:pathLst>
              <a:path w="1006529" h="1006529">
                <a:moveTo>
                  <a:pt x="0" y="0"/>
                </a:moveTo>
                <a:lnTo>
                  <a:pt x="1006529" y="0"/>
                </a:lnTo>
                <a:lnTo>
                  <a:pt x="1006529" y="1006529"/>
                </a:lnTo>
                <a:lnTo>
                  <a:pt x="0" y="1006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flipV="1">
            <a:off x="15487794" y="802897"/>
            <a:ext cx="1006529" cy="1006529"/>
          </a:xfrm>
          <a:custGeom>
            <a:avLst/>
            <a:gdLst/>
            <a:ahLst/>
            <a:cxnLst/>
            <a:rect l="l" t="t" r="r" b="b"/>
            <a:pathLst>
              <a:path w="1006529" h="1006529">
                <a:moveTo>
                  <a:pt x="1006529" y="1006529"/>
                </a:moveTo>
                <a:lnTo>
                  <a:pt x="0" y="1006529"/>
                </a:lnTo>
                <a:lnTo>
                  <a:pt x="0" y="0"/>
                </a:lnTo>
                <a:lnTo>
                  <a:pt x="1006529" y="0"/>
                </a:lnTo>
                <a:lnTo>
                  <a:pt x="1006529" y="10065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a:off x="1841752" y="7486326"/>
            <a:ext cx="1006529" cy="1006529"/>
          </a:xfrm>
          <a:custGeom>
            <a:avLst/>
            <a:gdLst/>
            <a:ahLst/>
            <a:cxnLst/>
            <a:rect l="l" t="t" r="r" b="b"/>
            <a:pathLst>
              <a:path w="1006529" h="1006529">
                <a:moveTo>
                  <a:pt x="1006529" y="0"/>
                </a:moveTo>
                <a:lnTo>
                  <a:pt x="0" y="0"/>
                </a:lnTo>
                <a:lnTo>
                  <a:pt x="0" y="1006529"/>
                </a:lnTo>
                <a:lnTo>
                  <a:pt x="1006529" y="1006529"/>
                </a:lnTo>
                <a:lnTo>
                  <a:pt x="100652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0800000" flipV="1">
            <a:off x="15487794" y="1809426"/>
            <a:ext cx="1006529" cy="1006529"/>
          </a:xfrm>
          <a:custGeom>
            <a:avLst/>
            <a:gdLst/>
            <a:ahLst/>
            <a:cxnLst/>
            <a:rect l="l" t="t" r="r" b="b"/>
            <a:pathLst>
              <a:path w="1006529" h="1006529">
                <a:moveTo>
                  <a:pt x="0" y="1006529"/>
                </a:moveTo>
                <a:lnTo>
                  <a:pt x="1006529" y="1006529"/>
                </a:lnTo>
                <a:lnTo>
                  <a:pt x="1006529" y="0"/>
                </a:lnTo>
                <a:lnTo>
                  <a:pt x="0" y="0"/>
                </a:lnTo>
                <a:lnTo>
                  <a:pt x="0" y="100652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3925005" y="299633"/>
            <a:ext cx="10437990" cy="1793983"/>
            <a:chOff x="0" y="0"/>
            <a:chExt cx="13917320" cy="2391977"/>
          </a:xfrm>
        </p:grpSpPr>
        <p:sp>
          <p:nvSpPr>
            <p:cNvPr id="21" name="Freeform 21"/>
            <p:cNvSpPr/>
            <p:nvPr/>
          </p:nvSpPr>
          <p:spPr>
            <a:xfrm>
              <a:off x="0" y="0"/>
              <a:ext cx="13917319" cy="2391977"/>
            </a:xfrm>
            <a:custGeom>
              <a:avLst/>
              <a:gdLst/>
              <a:ahLst/>
              <a:cxnLst/>
              <a:rect l="l" t="t" r="r" b="b"/>
              <a:pathLst>
                <a:path w="13917319" h="2391977">
                  <a:moveTo>
                    <a:pt x="0" y="0"/>
                  </a:moveTo>
                  <a:lnTo>
                    <a:pt x="13917319" y="0"/>
                  </a:lnTo>
                  <a:lnTo>
                    <a:pt x="13917319" y="2391977"/>
                  </a:lnTo>
                  <a:lnTo>
                    <a:pt x="0" y="2391977"/>
                  </a:lnTo>
                  <a:close/>
                </a:path>
              </a:pathLst>
            </a:custGeom>
            <a:solidFill>
              <a:srgbClr val="000000">
                <a:alpha val="0"/>
              </a:srgbClr>
            </a:solidFill>
          </p:spPr>
        </p:sp>
        <p:sp>
          <p:nvSpPr>
            <p:cNvPr id="22" name="TextBox 22"/>
            <p:cNvSpPr txBox="1"/>
            <p:nvPr/>
          </p:nvSpPr>
          <p:spPr>
            <a:xfrm>
              <a:off x="0" y="219075"/>
              <a:ext cx="13917320" cy="2172902"/>
            </a:xfrm>
            <a:prstGeom prst="rect">
              <a:avLst/>
            </a:prstGeom>
          </p:spPr>
          <p:txBody>
            <a:bodyPr lIns="0" tIns="0" rIns="0" bIns="0" rtlCol="0" anchor="t"/>
            <a:lstStyle/>
            <a:p>
              <a:pPr algn="ctr">
                <a:lnSpc>
                  <a:spcPts val="10842"/>
                </a:lnSpc>
              </a:pPr>
              <a:r>
                <a:rPr lang="en-US" sz="13222">
                  <a:solidFill>
                    <a:srgbClr val="262F43"/>
                  </a:solidFill>
                  <a:latin typeface="Impact"/>
                  <a:ea typeface="Impact"/>
                  <a:cs typeface="Impact"/>
                  <a:sym typeface="Impact"/>
                </a:rPr>
                <a:t>RESULT</a:t>
              </a:r>
            </a:p>
          </p:txBody>
        </p:sp>
      </p:grpSp>
      <p:sp>
        <p:nvSpPr>
          <p:cNvPr id="23" name="Freeform 23"/>
          <p:cNvSpPr/>
          <p:nvPr/>
        </p:nvSpPr>
        <p:spPr>
          <a:xfrm flipV="1">
            <a:off x="9119049" y="5873359"/>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flipV="1">
            <a:off x="9271449" y="6025759"/>
            <a:ext cx="2013058" cy="1006529"/>
          </a:xfrm>
          <a:custGeom>
            <a:avLst/>
            <a:gdLst/>
            <a:ahLst/>
            <a:cxnLst/>
            <a:rect l="l" t="t" r="r" b="b"/>
            <a:pathLst>
              <a:path w="2013058" h="1006529">
                <a:moveTo>
                  <a:pt x="0" y="1006529"/>
                </a:moveTo>
                <a:lnTo>
                  <a:pt x="2013058" y="1006529"/>
                </a:lnTo>
                <a:lnTo>
                  <a:pt x="2013058" y="0"/>
                </a:lnTo>
                <a:lnTo>
                  <a:pt x="0" y="0"/>
                </a:lnTo>
                <a:lnTo>
                  <a:pt x="0" y="100652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3433687" y="2708639"/>
            <a:ext cx="11420627" cy="6024639"/>
          </a:xfrm>
          <a:custGeom>
            <a:avLst/>
            <a:gdLst/>
            <a:ahLst/>
            <a:cxnLst/>
            <a:rect l="l" t="t" r="r" b="b"/>
            <a:pathLst>
              <a:path w="11420627" h="6024639">
                <a:moveTo>
                  <a:pt x="0" y="0"/>
                </a:moveTo>
                <a:lnTo>
                  <a:pt x="11420626" y="0"/>
                </a:lnTo>
                <a:lnTo>
                  <a:pt x="11420626" y="6024640"/>
                </a:lnTo>
                <a:lnTo>
                  <a:pt x="0" y="6024640"/>
                </a:lnTo>
                <a:lnTo>
                  <a:pt x="0" y="0"/>
                </a:lnTo>
                <a:close/>
              </a:path>
            </a:pathLst>
          </a:custGeom>
          <a:blipFill>
            <a:blip r:embed="rId6"/>
            <a:stretch>
              <a:fillRect l="-6570"/>
            </a:stretch>
          </a:blipFill>
          <a:ln w="38100" cap="sq">
            <a:solidFill>
              <a:srgbClr val="000000"/>
            </a:solidFill>
            <a:prstDash val="lgDash"/>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559</Words>
  <Application>Microsoft Office PowerPoint</Application>
  <PresentationFormat>Custom</PresentationFormat>
  <Paragraphs>73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 (MS) Bold</vt:lpstr>
      <vt:lpstr>Calibri</vt:lpstr>
      <vt:lpstr>Impact</vt:lpstr>
      <vt:lpstr>Calibri (MS)</vt:lpstr>
      <vt:lpstr>Clear Sans</vt:lpstr>
      <vt:lpstr>Clear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EDA_PPT.pptx</dc:title>
  <cp:lastModifiedBy>Shailendra Kumar Radhe Radhe</cp:lastModifiedBy>
  <cp:revision>4</cp:revision>
  <dcterms:created xsi:type="dcterms:W3CDTF">2006-08-16T00:00:00Z</dcterms:created>
  <dcterms:modified xsi:type="dcterms:W3CDTF">2025-04-21T07:01:12Z</dcterms:modified>
  <dc:identifier>DAGlIw-4JT8</dc:identifier>
</cp:coreProperties>
</file>